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5143500" cx="9144000"/>
  <p:notesSz cx="6858000" cy="9144000"/>
  <p:embeddedFontLst>
    <p:embeddedFont>
      <p:font typeface="Proxima Nova"/>
      <p:regular r:id="rId69"/>
      <p:bold r:id="rId70"/>
      <p:italic r:id="rId71"/>
      <p:boldItalic r:id="rId72"/>
    </p:embeddedFont>
    <p:embeddedFont>
      <p:font typeface="Roboto"/>
      <p:regular r:id="rId73"/>
      <p:bold r:id="rId74"/>
      <p:italic r:id="rId75"/>
      <p:boldItalic r:id="rId76"/>
    </p:embeddedFont>
    <p:embeddedFont>
      <p:font typeface="Lobster"/>
      <p:regular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28A574F-F07E-4A33-AD59-1EB8A4213461}">
  <a:tblStyle styleId="{428A574F-F07E-4A33-AD59-1EB8A42134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Roboto-regular.fntdata"/><Relationship Id="rId72" Type="http://schemas.openxmlformats.org/officeDocument/2006/relationships/font" Target="fonts/ProximaNova-boldItalic.fntdata"/><Relationship Id="rId31" Type="http://schemas.openxmlformats.org/officeDocument/2006/relationships/slide" Target="slides/slide24.xml"/><Relationship Id="rId75" Type="http://schemas.openxmlformats.org/officeDocument/2006/relationships/font" Target="fonts/Roboto-italic.fntdata"/><Relationship Id="rId30" Type="http://schemas.openxmlformats.org/officeDocument/2006/relationships/slide" Target="slides/slide23.xml"/><Relationship Id="rId74" Type="http://schemas.openxmlformats.org/officeDocument/2006/relationships/font" Target="fonts/Roboto-bold.fntdata"/><Relationship Id="rId33" Type="http://schemas.openxmlformats.org/officeDocument/2006/relationships/slide" Target="slides/slide26.xml"/><Relationship Id="rId77" Type="http://schemas.openxmlformats.org/officeDocument/2006/relationships/font" Target="fonts/Lobster-regular.fntdata"/><Relationship Id="rId32" Type="http://schemas.openxmlformats.org/officeDocument/2006/relationships/slide" Target="slides/slide25.xml"/><Relationship Id="rId76" Type="http://schemas.openxmlformats.org/officeDocument/2006/relationships/font" Target="fonts/Roboto-boldItalic.fntdata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ProximaNova-italic.fntdata"/><Relationship Id="rId70" Type="http://schemas.openxmlformats.org/officeDocument/2006/relationships/font" Target="fonts/ProximaNova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ProximaNova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1a8849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1a8849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afternoon,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Team Hurricane’s mid-term presentation. </a:t>
            </a:r>
            <a:br>
              <a:rPr lang="en"/>
            </a:br>
            <a:r>
              <a:rPr lang="en"/>
              <a:t>My name is Hyunsu and this is Hyungrok.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 title is CPA which stands for Course Project Assistant.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3df438eb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3df438eb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role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3df438eb8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3df438eb8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Keeping their meeting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3df438eb8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3df438eb8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detailed</a:t>
            </a:r>
            <a:r>
              <a:rPr lang="en"/>
              <a:t> goals. It was just fine to use since using Google Docs is so simple.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Anyone could make a document then copy-and-paste it in their chat room.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3df438eb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3df438eb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your team discusses about the project as well as stacking documents in chat room,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may experience desperate scroll to the top to find the information or the document one needs.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search functionality, however, one should remember the exact word.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there are announcement functionality,</a:t>
            </a:r>
            <a:br>
              <a:rPr lang="en"/>
            </a:br>
            <a:r>
              <a:rPr lang="en"/>
              <a:t>however most students tend to just chat or copy-and-paste the link to the chat room when they’re in the middle of the discussion.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3df438eb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3df438eb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Such inconvenience became less painful, with google drive.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3df438eb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3df438eb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Hyunsu made shared directory in Google drive then copy-and-pasted the link in chat room. Also, he set it as an announcement.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3df438eb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3df438eb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one clicks,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3df438eb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3df438eb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3df438eb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3df438eb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could access easily but usually the drive was not well-organized.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3df438eb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3df438eb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the next team try to use trello.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31a88496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31a88496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of all, we’d like to say that, since our teammate Yuna took leave of absence, we had to adjust our topic and scope.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keep track of what we we’ve been engaging on, we did not start from the scratch, but decided to remain in previous topic, the management of team projects.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(pause하</a:t>
            </a:r>
            <a:r>
              <a:rPr lang="en"/>
              <a:t>고 아이컨택ㄲ</a:t>
            </a:r>
            <a:r>
              <a:rPr lang="en"/>
              <a:t>) we narrowed down our target team.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3df438eb8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3df438eb8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Added card for deadline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3df438eb8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3df438eb8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card for the roles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3df438eb8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3df438eb8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Since Trello supports horizontal scroll, It was even h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ard to browse in mobile web-browser and mobile app where vertical scroll is more natural.</a:t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330a0b416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330a0b41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last team is also trying to use Trello.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330a0b416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330a0b416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decided to use it since somehow three members have used it and know the convenience using it.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330a0b416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330a0b416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Hyunsu was a newbie to Trello, however agreed to use it.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330a0b416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330a0b416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first, Hyunsu got panic with the blank screen and don’t know what to do at first.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since Hyunsu is a steady learner, he followed trello tutorial and was able to make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330a0b416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330a0b41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and cards successfully! It was because the tutorial was about how to make list and cards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330a0b416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330a0b416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it took two weeks to fully understand the features.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330a0b416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4330a0b416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and Copy features were not needed since there are usually zero connection between any two courses projects.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330a0b416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330a0b416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of all, we’d like to say that, since our teammate Yuna took leave of absence, we had to adjust our topic and scope.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keep track of what we we’ve been engaging on, we did not start from the scratch, but decided to remain in previous topic, the management of team projects.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(pause하고 아이컨택ㄲ) we narrowed down our target.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330a0b416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330a0b416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don’t know what this archive is for.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330a0b41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330a0b41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 team working on course projects wanted to find better solution for their course projects.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googled and found: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330a0b41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330a0b41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CPA, not Certified Public Accountant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330a0b41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330a0b41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our solution is providing project management tool somewhere in between trello and google docs.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other words, we will provide project management tool that is lighter than trello and more functional than google docs.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330a0b416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330a0b41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CPA, Cool!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learn more about CPA.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31a884965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431a884965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our detailed solutions are this.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provide mobile friendly environment.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will provide setting up milestones based on working period.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will provide peer evaluation at each milestones.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32aea013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32aea013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brief overview of our solution.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me explain detail about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4325435c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4325435c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browsing is important feature.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case of cs students, mobile browsing might not be important since they always bring their laptop.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most of students bring their smartphone not laptop.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Therefore, easy browsing in mobile is useful feature for other students.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432aea013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432aea01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pictures explains how trello works.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Trello has horizontal view and uses drag and drop to change position of todo list.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we think that those are not mobile friendly features.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32aea013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32aea013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Therefore, we will respectively change them to vertical view and button.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31a88496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31a88496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these are the properties of our target.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unique property of our target is that it’s strongly course-related.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that will be done throughout the project are given with strict deadline.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from now on, we will call such projects as a “course project”.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recall which projects we’ll be focusing on.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432aea013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432aea013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we will provide easy accessible link like google docs so that users can share its link at KAKAOTALK.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32aea013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32aea013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to use other working management tools, users need to set lots of things that is troublesome.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we provide generating milestones based on easy settings.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Along the deadline, we set proper default milestones that is necessary for project.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course, users can customize those default milestones.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432aea013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432aea013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detailed example, let’s assume that user’s settings are 4 week and final presentation.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we will generate four milestones like this in default.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432aea013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432aea013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course project teams do not have common goals when they are organized at first and each teammates have different direction.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Therefore, providing them milestone gives team a direction to progress.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walking through the milestones, teammates can make some common goal at each step.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Those common goals can increase teamwork and motivate teammates.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43df438eb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43df438eb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(시</a:t>
            </a:r>
            <a:r>
              <a:rPr lang="en"/>
              <a:t>간 없으면 넘기기)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slide we’ve showed before. (한박자 쉬고)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“Providing Milestone” will eventually help the team to organize their work with respect to strict deadlines.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32aea013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432aea013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is making project management tool.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management perspective, motivating teammates is important part.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Therefore, we added peer assessment feature.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a lot of courses that uses peer assessment.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one is peer assessment form of the course that I took.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there are many studies that peer assessment is beneficial to team projects.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32aea013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32aea013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milestones, we will provide peer assessment form.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peer assessment result, we will select MVP.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like red box, we will announce MVP of each milestone.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consider to visualize statistical result.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32aea013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432aea013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assessment motivate teammates since teammates can check their performances.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it increases productivity of team.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it can be helpful for instructors since instructors can know who did well at each milestone and track each students performances.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431a884965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431a884965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our current status.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did some trello clone tutorial and UI / UX design.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432aea013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432aea013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Until week 11, we will implement all of our solutions.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we will do some user tests and get feedback.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week 12 and 13, we will adjust our project along the user feedback and do some code reviews.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week 14, we will wrap-up our project and prepare for final presentation.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32ff87bd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32ff87bd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the examples of course projects.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asked my friends what kind of course projects one took: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first glance, you can see that there are various kinds of courses that assigns “course project” that I’ve just defined.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432aea013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432aea013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our role.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Hyunsu will lead development and I will support him.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431a884965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431a884965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hope you manage your course projects with CPA.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4330a0b416_3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4330a0b416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4330a0b416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4330a0b416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asked how many docs and slides did you keep working on each project?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4330a0b416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4330a0b416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they replied: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found interesting is that each course project includes giving a presentation so that 1 or 2 slides they had to keep. Also, even though the project doesn’t include report submission, each team in average kept 3 to 4 slides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4330a0b416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4330a0b416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4330a0b416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4330a0b416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 this may not be a non-sense at all.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4330a0b416_3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4330a0b416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think that such problem will be easily solved with consistent naming and using additional directories like this: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4330a0b416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4330a0b416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good habit. We encourage you to do this.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feel like it takes additional time and effort to do such thing,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4330a0b416_3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4330a0b416_3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Naming becomes easily inconsistent as document A was made by member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Document B made by the other member 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if your team is not familiar with google drive, organizing with additional directories may be difficult.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3df438eb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3df438eb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here’s the team of four students who gets to do the “course project”.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introduced themselves, and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4330a0b416_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4330a0b416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 we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4330a0b416_3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4330a0b416_3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구글 닥스를 저번엔 A가 만들었따가, 이번엔 B가 만들었다가 하면서 네이밍 통일이 어렵다.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조마다 구글 드라이브 디렉토리 사용이 어려운 조원들이 있을것이다.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3df438e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3df438e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course, they first made kakao chat room right after </a:t>
            </a:r>
            <a:r>
              <a:rPr lang="en"/>
              <a:t>exchanging phone number or kakao id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3df438eb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3df438eb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Hyungrok, who’s a member of the team, suggested to use Google Docs to manage their project.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3df438eb8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3df438eb8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agreed, and they wrote many documents such as design documents,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스크린샷 2017-06-12 오후 10.12.33.png"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992978"/>
            <a:ext cx="9143997" cy="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37738" y="989809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스크린샷 2017-06-12 오후 10.12.33.png"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56743"/>
            <a:ext cx="9143997" cy="8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.png" id="68" name="Google Shape;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25" y="87713"/>
            <a:ext cx="8846227" cy="2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7236000" y="106388"/>
            <a:ext cx="17364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Team Hurricane</a:t>
            </a:r>
            <a:endParaRPr sz="12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" name="Google Shape;104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50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50.png"/><Relationship Id="rId7" Type="http://schemas.openxmlformats.org/officeDocument/2006/relationships/image" Target="../media/image42.pn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Relationship Id="rId4" Type="http://schemas.openxmlformats.org/officeDocument/2006/relationships/image" Target="../media/image59.png"/><Relationship Id="rId5" Type="http://schemas.openxmlformats.org/officeDocument/2006/relationships/image" Target="../media/image5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Relationship Id="rId4" Type="http://schemas.openxmlformats.org/officeDocument/2006/relationships/image" Target="../media/image59.png"/><Relationship Id="rId5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43.png"/><Relationship Id="rId5" Type="http://schemas.openxmlformats.org/officeDocument/2006/relationships/image" Target="../media/image4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43.png"/><Relationship Id="rId5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43.png"/><Relationship Id="rId5" Type="http://schemas.openxmlformats.org/officeDocument/2006/relationships/image" Target="../media/image4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5.png"/><Relationship Id="rId4" Type="http://schemas.openxmlformats.org/officeDocument/2006/relationships/image" Target="../media/image26.png"/><Relationship Id="rId5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Relationship Id="rId4" Type="http://schemas.openxmlformats.org/officeDocument/2006/relationships/image" Target="../media/image54.png"/><Relationship Id="rId5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png"/><Relationship Id="rId4" Type="http://schemas.openxmlformats.org/officeDocument/2006/relationships/image" Target="../media/image44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Relationship Id="rId4" Type="http://schemas.openxmlformats.org/officeDocument/2006/relationships/image" Target="../media/image52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Relationship Id="rId5" Type="http://schemas.openxmlformats.org/officeDocument/2006/relationships/image" Target="../media/image48.png"/><Relationship Id="rId6" Type="http://schemas.openxmlformats.org/officeDocument/2006/relationships/image" Target="../media/image5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Relationship Id="rId5" Type="http://schemas.openxmlformats.org/officeDocument/2006/relationships/image" Target="../media/image48.png"/><Relationship Id="rId6" Type="http://schemas.openxmlformats.org/officeDocument/2006/relationships/image" Target="../media/image5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/>
          <p:nvPr/>
        </p:nvSpPr>
        <p:spPr>
          <a:xfrm rot="-5400000">
            <a:off x="3799650" y="-2388775"/>
            <a:ext cx="1544700" cy="9141000"/>
          </a:xfrm>
          <a:prstGeom prst="rect">
            <a:avLst/>
          </a:prstGeom>
          <a:gradFill>
            <a:gsLst>
              <a:gs pos="0">
                <a:srgbClr val="FD00A5"/>
              </a:gs>
              <a:gs pos="100000">
                <a:srgbClr val="A700D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6"/>
          <p:cNvSpPr txBox="1"/>
          <p:nvPr>
            <p:ph type="ctrTitle"/>
          </p:nvPr>
        </p:nvSpPr>
        <p:spPr>
          <a:xfrm>
            <a:off x="311700" y="1498175"/>
            <a:ext cx="8520600" cy="129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CPA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Course Project Assistant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244675" y="271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CS408(F) Computer Science Project</a:t>
            </a:r>
            <a:endParaRPr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7294525" y="27100"/>
            <a:ext cx="1766700" cy="234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Team Hurricane</a:t>
            </a:r>
            <a:endParaRPr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26"/>
          <p:cNvGrpSpPr/>
          <p:nvPr/>
        </p:nvGrpSpPr>
        <p:grpSpPr>
          <a:xfrm>
            <a:off x="3165825" y="3098673"/>
            <a:ext cx="4420200" cy="1919024"/>
            <a:chOff x="2361900" y="3193148"/>
            <a:chExt cx="4420200" cy="1919024"/>
          </a:xfrm>
        </p:grpSpPr>
        <p:pic>
          <p:nvPicPr>
            <p:cNvPr id="116" name="Google Shape;116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4196" y="3193148"/>
              <a:ext cx="1076234" cy="1629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1378" y="3193160"/>
              <a:ext cx="1313381" cy="1629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6"/>
            <p:cNvSpPr txBox="1"/>
            <p:nvPr/>
          </p:nvSpPr>
          <p:spPr>
            <a:xfrm>
              <a:off x="2361900" y="4852971"/>
              <a:ext cx="4420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Hyunsu                 Hyungrok                 </a:t>
              </a:r>
              <a:endParaRPr b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9" name="Google Shape;119;p26"/>
          <p:cNvSpPr txBox="1"/>
          <p:nvPr/>
        </p:nvSpPr>
        <p:spPr>
          <a:xfrm>
            <a:off x="960450" y="3861375"/>
            <a:ext cx="176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Advisor: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Juho Kim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1" name="Google Shape;201;p35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375" y="147765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925" y="1151075"/>
            <a:ext cx="3604299" cy="2739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0525" y="1501200"/>
            <a:ext cx="3604299" cy="27236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6" name="Google Shape;206;p35"/>
          <p:cNvGrpSpPr/>
          <p:nvPr/>
        </p:nvGrpSpPr>
        <p:grpSpPr>
          <a:xfrm>
            <a:off x="1654988" y="1352556"/>
            <a:ext cx="2438400" cy="2438400"/>
            <a:chOff x="3352800" y="1352556"/>
            <a:chExt cx="2438400" cy="2438400"/>
          </a:xfrm>
        </p:grpSpPr>
        <p:pic>
          <p:nvPicPr>
            <p:cNvPr id="207" name="Google Shape;207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4" name="Google Shape;214;p36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375" y="147765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925" y="1151075"/>
            <a:ext cx="3604299" cy="2739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0525" y="1501200"/>
            <a:ext cx="3604299" cy="27236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8" name="Google Shape;2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0225" y="941547"/>
            <a:ext cx="3109276" cy="25228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9" name="Google Shape;21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0" name="Google Shape;220;p36"/>
          <p:cNvGrpSpPr/>
          <p:nvPr/>
        </p:nvGrpSpPr>
        <p:grpSpPr>
          <a:xfrm>
            <a:off x="1654988" y="1352556"/>
            <a:ext cx="2438400" cy="2438400"/>
            <a:chOff x="3352800" y="1352556"/>
            <a:chExt cx="2438400" cy="2438400"/>
          </a:xfrm>
        </p:grpSpPr>
        <p:pic>
          <p:nvPicPr>
            <p:cNvPr id="221" name="Google Shape;221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375" y="147765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925" y="1151075"/>
            <a:ext cx="3604299" cy="2739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1" name="Google Shape;23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0525" y="1501200"/>
            <a:ext cx="3604299" cy="27236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2" name="Google Shape;23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0225" y="941547"/>
            <a:ext cx="3109276" cy="25228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5680" y="1758325"/>
            <a:ext cx="3604300" cy="29136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4" name="Google Shape;23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5" name="Google Shape;235;p37"/>
          <p:cNvGrpSpPr/>
          <p:nvPr/>
        </p:nvGrpSpPr>
        <p:grpSpPr>
          <a:xfrm>
            <a:off x="1654988" y="1352556"/>
            <a:ext cx="2438400" cy="2438400"/>
            <a:chOff x="3352800" y="1352556"/>
            <a:chExt cx="2438400" cy="2438400"/>
          </a:xfrm>
        </p:grpSpPr>
        <p:pic>
          <p:nvPicPr>
            <p:cNvPr id="236" name="Google Shape;236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850" y="1032300"/>
            <a:ext cx="1064525" cy="36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475" y="1032300"/>
            <a:ext cx="1064525" cy="36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325" y="1032300"/>
            <a:ext cx="1064525" cy="36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/>
        </p:nvSpPr>
        <p:spPr>
          <a:xfrm>
            <a:off x="5336900" y="2296650"/>
            <a:ext cx="9651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...</a:t>
            </a:r>
            <a:endParaRPr b="1" sz="3600"/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550" y="124680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375" y="22966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3550" y="3972777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0" y="19683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0" y="35413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585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405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300" y="141100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0450" y="26249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300" y="3189302"/>
            <a:ext cx="328300" cy="3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982" y="2794325"/>
            <a:ext cx="816945" cy="86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163" y="2054675"/>
            <a:ext cx="1609963" cy="1502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39"/>
          <p:cNvGrpSpPr/>
          <p:nvPr/>
        </p:nvGrpSpPr>
        <p:grpSpPr>
          <a:xfrm>
            <a:off x="6299246" y="2637222"/>
            <a:ext cx="887965" cy="1181460"/>
            <a:chOff x="6233025" y="941550"/>
            <a:chExt cx="1018425" cy="1276150"/>
          </a:xfrm>
        </p:grpSpPr>
        <p:pic>
          <p:nvPicPr>
            <p:cNvPr id="268" name="Google Shape;268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3025" y="941550"/>
              <a:ext cx="831202" cy="1041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26637" y="1058851"/>
              <a:ext cx="831202" cy="1041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20248" y="1176152"/>
              <a:ext cx="831202" cy="10415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39"/>
          <p:cNvGrpSpPr/>
          <p:nvPr/>
        </p:nvGrpSpPr>
        <p:grpSpPr>
          <a:xfrm>
            <a:off x="7849504" y="2745519"/>
            <a:ext cx="904487" cy="964267"/>
            <a:chOff x="6223550" y="3559125"/>
            <a:chExt cx="1037375" cy="1041550"/>
          </a:xfrm>
        </p:grpSpPr>
        <p:pic>
          <p:nvPicPr>
            <p:cNvPr id="272" name="Google Shape;272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3550" y="3559125"/>
              <a:ext cx="932370" cy="936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28555" y="3664551"/>
              <a:ext cx="932370" cy="936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39"/>
          <p:cNvSpPr/>
          <p:nvPr/>
        </p:nvSpPr>
        <p:spPr>
          <a:xfrm>
            <a:off x="2895032" y="2553441"/>
            <a:ext cx="1215900" cy="630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"/>
          <p:cNvSpPr/>
          <p:nvPr/>
        </p:nvSpPr>
        <p:spPr>
          <a:xfrm>
            <a:off x="6161816" y="2637300"/>
            <a:ext cx="2677500" cy="1182000"/>
          </a:xfrm>
          <a:prstGeom prst="bracePair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7" name="Google Shape;277;p39"/>
          <p:cNvGrpSpPr/>
          <p:nvPr/>
        </p:nvGrpSpPr>
        <p:grpSpPr>
          <a:xfrm>
            <a:off x="530355" y="1832526"/>
            <a:ext cx="2053377" cy="2072152"/>
            <a:chOff x="3352800" y="1352556"/>
            <a:chExt cx="2438400" cy="2438400"/>
          </a:xfrm>
        </p:grpSpPr>
        <p:pic>
          <p:nvPicPr>
            <p:cNvPr id="278" name="Google Shape;278;p3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86" name="Google Shape;286;p40"/>
          <p:cNvGrpSpPr/>
          <p:nvPr/>
        </p:nvGrpSpPr>
        <p:grpSpPr>
          <a:xfrm>
            <a:off x="1015175" y="989800"/>
            <a:ext cx="2112000" cy="3707800"/>
            <a:chOff x="1015175" y="989800"/>
            <a:chExt cx="2112000" cy="3707800"/>
          </a:xfrm>
        </p:grpSpPr>
        <p:pic>
          <p:nvPicPr>
            <p:cNvPr id="287" name="Google Shape;28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8875" y="989800"/>
              <a:ext cx="2084601" cy="370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40"/>
            <p:cNvSpPr/>
            <p:nvPr/>
          </p:nvSpPr>
          <p:spPr>
            <a:xfrm>
              <a:off x="1015175" y="1319800"/>
              <a:ext cx="2112000" cy="572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1481525" y="2754175"/>
              <a:ext cx="1632000" cy="1688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8675"/>
            <a:ext cx="2006925" cy="2946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298" name="Google Shape;298;p41"/>
          <p:cNvGrpSpPr/>
          <p:nvPr/>
        </p:nvGrpSpPr>
        <p:grpSpPr>
          <a:xfrm>
            <a:off x="1015175" y="989800"/>
            <a:ext cx="2112000" cy="3707800"/>
            <a:chOff x="1015175" y="989800"/>
            <a:chExt cx="2112000" cy="3707800"/>
          </a:xfrm>
        </p:grpSpPr>
        <p:pic>
          <p:nvPicPr>
            <p:cNvPr id="299" name="Google Shape;299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8875" y="989800"/>
              <a:ext cx="2084601" cy="370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41"/>
            <p:cNvSpPr/>
            <p:nvPr/>
          </p:nvSpPr>
          <p:spPr>
            <a:xfrm>
              <a:off x="1015175" y="1319800"/>
              <a:ext cx="2112000" cy="572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1481525" y="2754175"/>
              <a:ext cx="1632000" cy="1688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9" name="Google Shape;3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8675"/>
            <a:ext cx="2006925" cy="2946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0" name="Google Shape;31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612" y="1098675"/>
            <a:ext cx="2006925" cy="2946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11" name="Google Shape;311;p42"/>
          <p:cNvGrpSpPr/>
          <p:nvPr/>
        </p:nvGrpSpPr>
        <p:grpSpPr>
          <a:xfrm>
            <a:off x="1015175" y="989800"/>
            <a:ext cx="2112000" cy="3707800"/>
            <a:chOff x="1015175" y="989800"/>
            <a:chExt cx="2112000" cy="3707800"/>
          </a:xfrm>
        </p:grpSpPr>
        <p:pic>
          <p:nvPicPr>
            <p:cNvPr id="312" name="Google Shape;312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8875" y="989800"/>
              <a:ext cx="2084601" cy="370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42"/>
            <p:cNvSpPr/>
            <p:nvPr/>
          </p:nvSpPr>
          <p:spPr>
            <a:xfrm>
              <a:off x="1015175" y="1319800"/>
              <a:ext cx="2112000" cy="572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1481525" y="2754175"/>
              <a:ext cx="1632000" cy="1688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21" name="Google Shape;321;p43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2" name="Google Shape;3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8675"/>
            <a:ext cx="2006925" cy="2946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3" name="Google Shape;3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612" y="1098675"/>
            <a:ext cx="2006925" cy="2946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24" name="Google Shape;324;p43"/>
          <p:cNvGrpSpPr/>
          <p:nvPr/>
        </p:nvGrpSpPr>
        <p:grpSpPr>
          <a:xfrm>
            <a:off x="1015175" y="989800"/>
            <a:ext cx="2112000" cy="3707800"/>
            <a:chOff x="1015175" y="989800"/>
            <a:chExt cx="2112000" cy="3707800"/>
          </a:xfrm>
        </p:grpSpPr>
        <p:pic>
          <p:nvPicPr>
            <p:cNvPr id="325" name="Google Shape;325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8875" y="989800"/>
              <a:ext cx="2084601" cy="370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43"/>
            <p:cNvSpPr/>
            <p:nvPr/>
          </p:nvSpPr>
          <p:spPr>
            <a:xfrm>
              <a:off x="1015175" y="1319800"/>
              <a:ext cx="2112000" cy="572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1481525" y="2754175"/>
              <a:ext cx="1632000" cy="16881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43"/>
          <p:cNvSpPr txBox="1"/>
          <p:nvPr/>
        </p:nvSpPr>
        <p:spPr>
          <a:xfrm>
            <a:off x="4940625" y="4201950"/>
            <a:ext cx="338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In most cases, n</a:t>
            </a:r>
            <a:r>
              <a:rPr b="1" lang="en" sz="1800">
                <a:solidFill>
                  <a:srgbClr val="FF0000"/>
                </a:solidFill>
              </a:rPr>
              <a:t>ot organized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29" name="Google Shape;32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35" name="Google Shape;335;p44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6" name="Google Shape;33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327" y="1997800"/>
            <a:ext cx="4230802" cy="13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8" name="Google Shape;338;p44"/>
          <p:cNvGrpSpPr/>
          <p:nvPr/>
        </p:nvGrpSpPr>
        <p:grpSpPr>
          <a:xfrm>
            <a:off x="1377688" y="1428756"/>
            <a:ext cx="2438400" cy="2438400"/>
            <a:chOff x="3352800" y="1352556"/>
            <a:chExt cx="2438400" cy="2438400"/>
          </a:xfrm>
        </p:grpSpPr>
        <p:pic>
          <p:nvPicPr>
            <p:cNvPr id="339" name="Google Shape;339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Project</a:t>
            </a:r>
            <a:endParaRPr/>
          </a:p>
        </p:txBody>
      </p:sp>
      <p:sp>
        <p:nvSpPr>
          <p:cNvPr id="125" name="Google Shape;125;p27"/>
          <p:cNvSpPr txBox="1"/>
          <p:nvPr/>
        </p:nvSpPr>
        <p:spPr>
          <a:xfrm>
            <a:off x="244675" y="271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989800"/>
            <a:ext cx="57150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46" name="Google Shape;346;p45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7" name="Google Shape;3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200" y="1105300"/>
            <a:ext cx="5417600" cy="3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5"/>
          <p:cNvSpPr/>
          <p:nvPr/>
        </p:nvSpPr>
        <p:spPr>
          <a:xfrm>
            <a:off x="1863200" y="1679775"/>
            <a:ext cx="1361100" cy="23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55" name="Google Shape;355;p46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6" name="Google Shape;3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200" y="1105300"/>
            <a:ext cx="5417600" cy="3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6"/>
          <p:cNvSpPr/>
          <p:nvPr/>
        </p:nvSpPr>
        <p:spPr>
          <a:xfrm>
            <a:off x="1863200" y="1896600"/>
            <a:ext cx="1361100" cy="675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64" name="Google Shape;364;p47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5" name="Google Shape;3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200" y="1105300"/>
            <a:ext cx="5417600" cy="3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7"/>
          <p:cNvSpPr/>
          <p:nvPr/>
        </p:nvSpPr>
        <p:spPr>
          <a:xfrm>
            <a:off x="1863200" y="1896600"/>
            <a:ext cx="1361100" cy="675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7"/>
          <p:cNvSpPr txBox="1"/>
          <p:nvPr/>
        </p:nvSpPr>
        <p:spPr>
          <a:xfrm>
            <a:off x="3744850" y="3874475"/>
            <a:ext cx="36864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</a:rPr>
              <a:t>Pretty Google Docs</a:t>
            </a:r>
            <a:endParaRPr b="1" sz="2500">
              <a:solidFill>
                <a:srgbClr val="FF0000"/>
              </a:solidFill>
            </a:endParaRPr>
          </a:p>
        </p:txBody>
      </p:sp>
      <p:sp>
        <p:nvSpPr>
          <p:cNvPr id="368" name="Google Shape;36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74" name="Google Shape;374;p48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5" name="Google Shape;3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327" y="1997800"/>
            <a:ext cx="4230802" cy="13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7" name="Google Shape;377;p48"/>
          <p:cNvGrpSpPr/>
          <p:nvPr/>
        </p:nvGrpSpPr>
        <p:grpSpPr>
          <a:xfrm>
            <a:off x="1377688" y="1428756"/>
            <a:ext cx="2438400" cy="2438400"/>
            <a:chOff x="3352800" y="1352556"/>
            <a:chExt cx="2438400" cy="2438400"/>
          </a:xfrm>
        </p:grpSpPr>
        <p:pic>
          <p:nvPicPr>
            <p:cNvPr id="378" name="Google Shape;378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5" name="Google Shape;385;p49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6" name="Google Shape;38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327" y="1997800"/>
            <a:ext cx="4230802" cy="13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49"/>
          <p:cNvGrpSpPr/>
          <p:nvPr/>
        </p:nvGrpSpPr>
        <p:grpSpPr>
          <a:xfrm>
            <a:off x="1377688" y="1428756"/>
            <a:ext cx="2438400" cy="2438400"/>
            <a:chOff x="3352800" y="1352556"/>
            <a:chExt cx="2438400" cy="2438400"/>
          </a:xfrm>
        </p:grpSpPr>
        <p:pic>
          <p:nvPicPr>
            <p:cNvPr id="389" name="Google Shape;389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91" name="Google Shape;39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9825" y="11718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9825" y="257175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0475" y="25717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99" name="Google Shape;399;p50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0" name="Google Shape;4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327" y="1997800"/>
            <a:ext cx="4230802" cy="13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2" name="Google Shape;40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50" y="941550"/>
            <a:ext cx="849175" cy="849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50"/>
          <p:cNvGrpSpPr/>
          <p:nvPr/>
        </p:nvGrpSpPr>
        <p:grpSpPr>
          <a:xfrm>
            <a:off x="1377688" y="1428756"/>
            <a:ext cx="2438400" cy="2438400"/>
            <a:chOff x="3352800" y="1352556"/>
            <a:chExt cx="2438400" cy="2438400"/>
          </a:xfrm>
        </p:grpSpPr>
        <p:pic>
          <p:nvPicPr>
            <p:cNvPr id="404" name="Google Shape;404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5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406" name="Google Shape;406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9825" y="11718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9825" y="257175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0475" y="25717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14" name="Google Shape;414;p51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5" name="Google Shape;41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6" name="Google Shape;41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25" y="993075"/>
            <a:ext cx="6895000" cy="39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225" y="989800"/>
            <a:ext cx="6895000" cy="393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0225" y="989800"/>
            <a:ext cx="6877826" cy="39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5" name="Google Shape;42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6" name="Google Shape;42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25" y="993075"/>
            <a:ext cx="6895000" cy="39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225" y="989800"/>
            <a:ext cx="6895001" cy="39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5" name="Google Shape;43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25" y="993075"/>
            <a:ext cx="6895000" cy="39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225" y="989800"/>
            <a:ext cx="6895001" cy="39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0225" y="989800"/>
            <a:ext cx="6895001" cy="393387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3"/>
          <p:cNvSpPr/>
          <p:nvPr/>
        </p:nvSpPr>
        <p:spPr>
          <a:xfrm>
            <a:off x="5588225" y="1846150"/>
            <a:ext cx="986100" cy="118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4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5" name="Google Shape;44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6" name="Google Shape;44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25" y="993075"/>
            <a:ext cx="6895000" cy="39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225" y="989800"/>
            <a:ext cx="6895001" cy="39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0225" y="989800"/>
            <a:ext cx="6895001" cy="393387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4"/>
          <p:cNvSpPr/>
          <p:nvPr/>
        </p:nvSpPr>
        <p:spPr>
          <a:xfrm>
            <a:off x="5588225" y="3210650"/>
            <a:ext cx="986100" cy="459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Project</a:t>
            </a:r>
            <a:endParaRPr/>
          </a:p>
        </p:txBody>
      </p:sp>
      <p:sp>
        <p:nvSpPr>
          <p:cNvPr id="134" name="Google Shape;134;p28"/>
          <p:cNvSpPr txBox="1"/>
          <p:nvPr/>
        </p:nvSpPr>
        <p:spPr>
          <a:xfrm>
            <a:off x="244675" y="271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989800"/>
            <a:ext cx="57150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2505450" y="2471400"/>
            <a:ext cx="4133100" cy="17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highlight>
                  <a:srgbClr val="FFFFFF"/>
                </a:highlight>
              </a:rPr>
              <a:t>Management</a:t>
            </a:r>
            <a:endParaRPr b="1" sz="5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5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#Trello’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55" name="Google Shape;455;p55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6" name="Google Shape;45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7" name="Google Shape;4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25" y="993075"/>
            <a:ext cx="6895000" cy="39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225" y="989800"/>
            <a:ext cx="6895001" cy="39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0225" y="989800"/>
            <a:ext cx="6895001" cy="393387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5"/>
          <p:cNvSpPr/>
          <p:nvPr/>
        </p:nvSpPr>
        <p:spPr>
          <a:xfrm>
            <a:off x="5588225" y="3958675"/>
            <a:ext cx="986100" cy="23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6"/>
          <p:cNvSpPr txBox="1"/>
          <p:nvPr>
            <p:ph idx="1" type="body"/>
          </p:nvPr>
        </p:nvSpPr>
        <p:spPr>
          <a:xfrm>
            <a:off x="337738" y="989809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/>
              <a:t>Solution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466" name="Google Shape;46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56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7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473" name="Google Shape;47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57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5" name="Google Shape;47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1" cy="9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50" y="1490913"/>
            <a:ext cx="528637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8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482" name="Google Shape;48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58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4" name="Google Shape;48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1" cy="9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50" y="1490913"/>
            <a:ext cx="52863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8"/>
          <p:cNvSpPr/>
          <p:nvPr/>
        </p:nvSpPr>
        <p:spPr>
          <a:xfrm>
            <a:off x="680600" y="2583420"/>
            <a:ext cx="2276100" cy="39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8"/>
          <p:cNvSpPr txBox="1"/>
          <p:nvPr/>
        </p:nvSpPr>
        <p:spPr>
          <a:xfrm>
            <a:off x="327325" y="2155463"/>
            <a:ext cx="82158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Project management tool; more intuitive and accessible than </a:t>
            </a:r>
            <a:r>
              <a:rPr b="1"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Trello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,  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    more functional than </a:t>
            </a:r>
            <a:r>
              <a:rPr b="1"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Docs</a:t>
            </a:r>
            <a:endParaRPr b="1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9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493" name="Google Shape;493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5" name="Google Shape;49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1" cy="9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50" y="1490913"/>
            <a:ext cx="52863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9"/>
          <p:cNvSpPr/>
          <p:nvPr/>
        </p:nvSpPr>
        <p:spPr>
          <a:xfrm>
            <a:off x="680600" y="2583420"/>
            <a:ext cx="2276100" cy="39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9"/>
          <p:cNvSpPr txBox="1"/>
          <p:nvPr/>
        </p:nvSpPr>
        <p:spPr>
          <a:xfrm>
            <a:off x="327325" y="2155463"/>
            <a:ext cx="82158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Project management tool; more intuitive and accessible than </a:t>
            </a:r>
            <a:r>
              <a:rPr b="1"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Trello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,  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    more functional than </a:t>
            </a:r>
            <a:r>
              <a:rPr b="1"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Docs</a:t>
            </a:r>
            <a:endParaRPr b="1" sz="1800"/>
          </a:p>
        </p:txBody>
      </p:sp>
      <p:sp>
        <p:nvSpPr>
          <p:cNvPr id="499" name="Google Shape;499;p59"/>
          <p:cNvSpPr/>
          <p:nvPr/>
        </p:nvSpPr>
        <p:spPr>
          <a:xfrm>
            <a:off x="590525" y="3509900"/>
            <a:ext cx="5286300" cy="790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0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505" name="Google Shape;505;p60"/>
          <p:cNvSpPr txBox="1"/>
          <p:nvPr>
            <p:ph idx="1" type="body"/>
          </p:nvPr>
        </p:nvSpPr>
        <p:spPr>
          <a:xfrm>
            <a:off x="576738" y="1117522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Mobile-friendly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Set up milestones based on working period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Peer assessment</a:t>
            </a:r>
            <a:endParaRPr sz="2400"/>
          </a:p>
        </p:txBody>
      </p:sp>
      <p:sp>
        <p:nvSpPr>
          <p:cNvPr id="506" name="Google Shape;50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7" name="Google Shape;507;p60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1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Overview</a:t>
            </a:r>
            <a:endParaRPr/>
          </a:p>
        </p:txBody>
      </p:sp>
      <p:sp>
        <p:nvSpPr>
          <p:cNvPr id="513" name="Google Shape;51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61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5" name="Google Shape;515;p61"/>
          <p:cNvPicPr preferRelativeResize="0"/>
          <p:nvPr/>
        </p:nvPicPr>
        <p:blipFill rotWithShape="1">
          <a:blip r:embed="rId3">
            <a:alphaModFix/>
          </a:blip>
          <a:srcRect b="13755" l="0" r="0" t="0"/>
          <a:stretch/>
        </p:blipFill>
        <p:spPr>
          <a:xfrm>
            <a:off x="3673513" y="941550"/>
            <a:ext cx="1796976" cy="35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564" y="1367050"/>
            <a:ext cx="610900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700" y="2007626"/>
            <a:ext cx="179500" cy="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6706" y="4245477"/>
            <a:ext cx="179491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700" y="3126551"/>
            <a:ext cx="179500" cy="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7200" y="3126554"/>
            <a:ext cx="179500" cy="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Mobile Friendly Environment</a:t>
            </a:r>
            <a:endParaRPr/>
          </a:p>
        </p:txBody>
      </p:sp>
      <p:sp>
        <p:nvSpPr>
          <p:cNvPr id="526" name="Google Shape;52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62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28" name="Google Shape;52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00" y="989806"/>
            <a:ext cx="4194068" cy="389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718" y="941556"/>
            <a:ext cx="2154057" cy="389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Mobile Friendly Environment</a:t>
            </a:r>
            <a:endParaRPr/>
          </a:p>
        </p:txBody>
      </p:sp>
      <p:sp>
        <p:nvSpPr>
          <p:cNvPr id="535" name="Google Shape;535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63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37" name="Google Shape;53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225" y="1433900"/>
            <a:ext cx="1854949" cy="32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3"/>
          <p:cNvSpPr/>
          <p:nvPr/>
        </p:nvSpPr>
        <p:spPr>
          <a:xfrm>
            <a:off x="1550700" y="4564025"/>
            <a:ext cx="2112000" cy="23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63"/>
          <p:cNvGrpSpPr/>
          <p:nvPr/>
        </p:nvGrpSpPr>
        <p:grpSpPr>
          <a:xfrm>
            <a:off x="5672450" y="1433900"/>
            <a:ext cx="1854949" cy="3286750"/>
            <a:chOff x="5005200" y="1433900"/>
            <a:chExt cx="1854949" cy="3286750"/>
          </a:xfrm>
        </p:grpSpPr>
        <p:pic>
          <p:nvPicPr>
            <p:cNvPr id="540" name="Google Shape;540;p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05200" y="1433900"/>
              <a:ext cx="1854949" cy="328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63"/>
            <p:cNvSpPr/>
            <p:nvPr/>
          </p:nvSpPr>
          <p:spPr>
            <a:xfrm>
              <a:off x="5902950" y="2140275"/>
              <a:ext cx="604200" cy="621300"/>
            </a:xfrm>
            <a:prstGeom prst="bentArrow">
              <a:avLst>
                <a:gd fmla="val 25000" name="adj1"/>
                <a:gd fmla="val 27084" name="adj2"/>
                <a:gd fmla="val 25000" name="adj3"/>
                <a:gd fmla="val 43750" name="adj4"/>
              </a:avLst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4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Mobile Friendly Environment</a:t>
            </a:r>
            <a:endParaRPr/>
          </a:p>
        </p:txBody>
      </p:sp>
      <p:sp>
        <p:nvSpPr>
          <p:cNvPr id="547" name="Google Shape;547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64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9" name="Google Shape;549;p64"/>
          <p:cNvPicPr preferRelativeResize="0"/>
          <p:nvPr/>
        </p:nvPicPr>
        <p:blipFill rotWithShape="1">
          <a:blip r:embed="rId3">
            <a:alphaModFix/>
          </a:blip>
          <a:srcRect b="13755" l="0" r="0" t="0"/>
          <a:stretch/>
        </p:blipFill>
        <p:spPr>
          <a:xfrm>
            <a:off x="1679963" y="1095100"/>
            <a:ext cx="1796976" cy="35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4"/>
          <p:cNvPicPr preferRelativeResize="0"/>
          <p:nvPr/>
        </p:nvPicPr>
        <p:blipFill rotWithShape="1">
          <a:blip r:embed="rId4">
            <a:alphaModFix/>
          </a:blip>
          <a:srcRect b="14471" l="0" r="26139" t="0"/>
          <a:stretch/>
        </p:blipFill>
        <p:spPr>
          <a:xfrm>
            <a:off x="5701888" y="1114150"/>
            <a:ext cx="1796976" cy="355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751" y="1512300"/>
            <a:ext cx="610900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4912" y="1529390"/>
            <a:ext cx="610900" cy="179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64"/>
          <p:cNvGrpSpPr/>
          <p:nvPr/>
        </p:nvGrpSpPr>
        <p:grpSpPr>
          <a:xfrm>
            <a:off x="2898650" y="2161926"/>
            <a:ext cx="359000" cy="2417326"/>
            <a:chOff x="4857200" y="2007626"/>
            <a:chExt cx="359000" cy="2417326"/>
          </a:xfrm>
        </p:grpSpPr>
        <p:pic>
          <p:nvPicPr>
            <p:cNvPr id="554" name="Google Shape;554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36700" y="2007626"/>
              <a:ext cx="179500" cy="17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6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36706" y="4245477"/>
              <a:ext cx="179491" cy="17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36700" y="3126551"/>
              <a:ext cx="179500" cy="17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6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57200" y="3126554"/>
              <a:ext cx="179500" cy="179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p64"/>
          <p:cNvGrpSpPr/>
          <p:nvPr/>
        </p:nvGrpSpPr>
        <p:grpSpPr>
          <a:xfrm>
            <a:off x="6905825" y="2161926"/>
            <a:ext cx="359000" cy="2417326"/>
            <a:chOff x="4857200" y="2007626"/>
            <a:chExt cx="359000" cy="2417326"/>
          </a:xfrm>
        </p:grpSpPr>
        <p:pic>
          <p:nvPicPr>
            <p:cNvPr id="559" name="Google Shape;559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36700" y="2007626"/>
              <a:ext cx="179500" cy="17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6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36706" y="4245477"/>
              <a:ext cx="179491" cy="17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36700" y="3126551"/>
              <a:ext cx="179500" cy="17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6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57200" y="3126554"/>
              <a:ext cx="179500" cy="179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</a:t>
            </a:r>
            <a:r>
              <a:rPr lang="en"/>
              <a:t>f Projects</a:t>
            </a:r>
            <a:r>
              <a:rPr lang="en"/>
              <a:t>?</a:t>
            </a:r>
            <a:endParaRPr/>
          </a:p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337738" y="989809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too long or too short period (1 month ~ 1 semester)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Two to Six members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Open-ended (short-term research / presentation)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Strongly course-related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Tasks with strict deadline (presentation, report)</a:t>
            </a:r>
            <a:endParaRPr/>
          </a:p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9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5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Mobile Friendly Environment</a:t>
            </a:r>
            <a:endParaRPr/>
          </a:p>
        </p:txBody>
      </p:sp>
      <p:sp>
        <p:nvSpPr>
          <p:cNvPr id="568" name="Google Shape;568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p65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70" name="Google Shape;570;p65"/>
          <p:cNvPicPr preferRelativeResize="0"/>
          <p:nvPr/>
        </p:nvPicPr>
        <p:blipFill rotWithShape="1">
          <a:blip r:embed="rId3">
            <a:alphaModFix/>
          </a:blip>
          <a:srcRect b="13778" l="0" r="0" t="0"/>
          <a:stretch/>
        </p:blipFill>
        <p:spPr>
          <a:xfrm>
            <a:off x="1573375" y="989800"/>
            <a:ext cx="1919675" cy="383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1250" y="990050"/>
            <a:ext cx="2161578" cy="367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6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Provide Milestone</a:t>
            </a:r>
            <a:endParaRPr/>
          </a:p>
        </p:txBody>
      </p:sp>
      <p:sp>
        <p:nvSpPr>
          <p:cNvPr id="577" name="Google Shape;577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8" name="Google Shape;578;p66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79" name="Google Shape;57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925" y="989806"/>
            <a:ext cx="1948572" cy="389714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6"/>
          <p:cNvSpPr/>
          <p:nvPr/>
        </p:nvSpPr>
        <p:spPr>
          <a:xfrm>
            <a:off x="4123200" y="2239500"/>
            <a:ext cx="897600" cy="66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1" name="Google Shape;581;p66"/>
          <p:cNvPicPr preferRelativeResize="0"/>
          <p:nvPr/>
        </p:nvPicPr>
        <p:blipFill rotWithShape="1">
          <a:blip r:embed="rId4">
            <a:alphaModFix/>
          </a:blip>
          <a:srcRect b="13755" l="0" r="0" t="0"/>
          <a:stretch/>
        </p:blipFill>
        <p:spPr>
          <a:xfrm>
            <a:off x="5593201" y="941551"/>
            <a:ext cx="1948575" cy="38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2026" y="1411155"/>
            <a:ext cx="610900" cy="1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7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Provide Milestone</a:t>
            </a:r>
            <a:endParaRPr/>
          </a:p>
        </p:txBody>
      </p:sp>
      <p:sp>
        <p:nvSpPr>
          <p:cNvPr id="588" name="Google Shape;588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9" name="Google Shape;589;p67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0" name="Google Shape;590;p67"/>
          <p:cNvSpPr txBox="1"/>
          <p:nvPr>
            <p:ph idx="1" type="body"/>
          </p:nvPr>
        </p:nvSpPr>
        <p:spPr>
          <a:xfrm>
            <a:off x="337738" y="989809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Example: </a:t>
            </a:r>
            <a:r>
              <a:rPr lang="en" sz="2100"/>
              <a:t>4 Weeks</a:t>
            </a:r>
            <a:r>
              <a:rPr lang="en"/>
              <a:t> / </a:t>
            </a:r>
            <a:r>
              <a:rPr lang="en" sz="1700"/>
              <a:t>no mid-term presentation</a:t>
            </a:r>
            <a:r>
              <a:rPr lang="en"/>
              <a:t> / </a:t>
            </a:r>
            <a:r>
              <a:rPr lang="en" sz="2100"/>
              <a:t>final presentation in last week</a:t>
            </a:r>
            <a:endParaRPr sz="21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Milestone 1: Ideation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MileStone 2: PPT (1st draft)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MileStone 3: PPT (2nd draft), Presentation Preparation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MileStone 4: Wrap-up, Final Presentation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Provide Milestone</a:t>
            </a:r>
            <a:endParaRPr/>
          </a:p>
        </p:txBody>
      </p:sp>
      <p:sp>
        <p:nvSpPr>
          <p:cNvPr id="596" name="Google Shape;596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68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98" name="Google Shape;59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200" y="989806"/>
            <a:ext cx="5275609" cy="389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9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- Provide Milestone</a:t>
            </a:r>
            <a:endParaRPr/>
          </a:p>
        </p:txBody>
      </p:sp>
      <p:sp>
        <p:nvSpPr>
          <p:cNvPr id="604" name="Google Shape;604;p69"/>
          <p:cNvSpPr txBox="1"/>
          <p:nvPr>
            <p:ph idx="1" type="body"/>
          </p:nvPr>
        </p:nvSpPr>
        <p:spPr>
          <a:xfrm>
            <a:off x="337738" y="989809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too long or too short period (1 month ~ 1 semester)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Two to Six members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Open-ended (short-term research / presentation)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>
                <a:solidFill>
                  <a:srgbClr val="FF0000"/>
                </a:solidFill>
              </a:rPr>
              <a:t>Strongly course-related</a:t>
            </a:r>
            <a:endParaRPr b="1"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-"/>
            </a:pPr>
            <a:r>
              <a:rPr b="1" lang="en">
                <a:solidFill>
                  <a:srgbClr val="FF0000"/>
                </a:solidFill>
              </a:rPr>
              <a:t>Tasks with strict deadline (presentation, report)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05" name="Google Shape;605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69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0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Peer Assessment</a:t>
            </a:r>
            <a:endParaRPr/>
          </a:p>
        </p:txBody>
      </p:sp>
      <p:sp>
        <p:nvSpPr>
          <p:cNvPr id="612" name="Google Shape;612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70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14" name="Google Shape;61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25" y="941556"/>
            <a:ext cx="3512240" cy="389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190" y="2176781"/>
            <a:ext cx="4768959" cy="192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6450" y="1078663"/>
            <a:ext cx="4862451" cy="9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1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Peer Assessment</a:t>
            </a:r>
            <a:endParaRPr/>
          </a:p>
        </p:txBody>
      </p:sp>
      <p:sp>
        <p:nvSpPr>
          <p:cNvPr id="622" name="Google Shape;622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3" name="Google Shape;623;p71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24" name="Google Shape;624;p71"/>
          <p:cNvPicPr preferRelativeResize="0"/>
          <p:nvPr/>
        </p:nvPicPr>
        <p:blipFill rotWithShape="1">
          <a:blip r:embed="rId3">
            <a:alphaModFix/>
          </a:blip>
          <a:srcRect b="12411" l="0" r="0" t="0"/>
          <a:stretch/>
        </p:blipFill>
        <p:spPr>
          <a:xfrm>
            <a:off x="1542247" y="941550"/>
            <a:ext cx="2008278" cy="40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1"/>
          <p:cNvSpPr/>
          <p:nvPr/>
        </p:nvSpPr>
        <p:spPr>
          <a:xfrm>
            <a:off x="4123200" y="2239500"/>
            <a:ext cx="897600" cy="66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7276" y="943625"/>
            <a:ext cx="2008275" cy="40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1"/>
          <p:cNvSpPr/>
          <p:nvPr/>
        </p:nvSpPr>
        <p:spPr>
          <a:xfrm>
            <a:off x="5517275" y="1828300"/>
            <a:ext cx="2008200" cy="23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8" name="Google Shape;628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7906" y="1433215"/>
            <a:ext cx="610900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0939" y="1422200"/>
            <a:ext cx="610900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2450" y="2340451"/>
            <a:ext cx="179500" cy="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2450" y="3638876"/>
            <a:ext cx="179500" cy="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2950" y="3638879"/>
            <a:ext cx="179500" cy="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2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Peer Assessment</a:t>
            </a:r>
            <a:endParaRPr/>
          </a:p>
        </p:txBody>
      </p:sp>
      <p:sp>
        <p:nvSpPr>
          <p:cNvPr id="638" name="Google Shape;638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Google Shape;639;p72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0" name="Google Shape;64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313" y="989806"/>
            <a:ext cx="5127822" cy="389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3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</a:t>
            </a:r>
            <a:endParaRPr/>
          </a:p>
        </p:txBody>
      </p:sp>
      <p:sp>
        <p:nvSpPr>
          <p:cNvPr id="646" name="Google Shape;646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7" name="Google Shape;647;p73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8" name="Google Shape;648;p73"/>
          <p:cNvPicPr preferRelativeResize="0"/>
          <p:nvPr/>
        </p:nvPicPr>
        <p:blipFill rotWithShape="1">
          <a:blip r:embed="rId3">
            <a:alphaModFix/>
          </a:blip>
          <a:srcRect b="13755" l="0" r="0" t="0"/>
          <a:stretch/>
        </p:blipFill>
        <p:spPr>
          <a:xfrm>
            <a:off x="5817762" y="1303900"/>
            <a:ext cx="1944625" cy="367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3"/>
          <p:cNvPicPr preferRelativeResize="0"/>
          <p:nvPr/>
        </p:nvPicPr>
        <p:blipFill rotWithShape="1">
          <a:blip r:embed="rId4">
            <a:alphaModFix/>
          </a:blip>
          <a:srcRect b="7304" l="0" r="0" t="0"/>
          <a:stretch/>
        </p:blipFill>
        <p:spPr>
          <a:xfrm>
            <a:off x="1122800" y="1336325"/>
            <a:ext cx="2095151" cy="361242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3"/>
          <p:cNvSpPr txBox="1"/>
          <p:nvPr/>
        </p:nvSpPr>
        <p:spPr>
          <a:xfrm>
            <a:off x="457375" y="906150"/>
            <a:ext cx="3132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Trello Clone Tutorial (In progress)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73"/>
          <p:cNvSpPr txBox="1"/>
          <p:nvPr/>
        </p:nvSpPr>
        <p:spPr>
          <a:xfrm>
            <a:off x="4898900" y="906150"/>
            <a:ext cx="26784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UI / UX Design (In progress)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52" name="Google Shape;65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4614" y="1742050"/>
            <a:ext cx="610900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0200" y="2396226"/>
            <a:ext cx="179500" cy="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0206" y="4663227"/>
            <a:ext cx="179491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0200" y="3570951"/>
            <a:ext cx="179500" cy="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0700" y="3570954"/>
            <a:ext cx="179500" cy="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4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Milestones</a:t>
            </a:r>
            <a:endParaRPr/>
          </a:p>
        </p:txBody>
      </p:sp>
      <p:sp>
        <p:nvSpPr>
          <p:cNvPr id="662" name="Google Shape;662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3" name="Google Shape;663;p74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64" name="Google Shape;66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7644"/>
            <a:ext cx="8839200" cy="2108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4"/>
          <p:cNvSpPr txBox="1"/>
          <p:nvPr/>
        </p:nvSpPr>
        <p:spPr>
          <a:xfrm>
            <a:off x="261275" y="1559150"/>
            <a:ext cx="25995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en" sz="1000">
                <a:highlight>
                  <a:srgbClr val="FFFFFF"/>
                </a:highlight>
              </a:rPr>
              <a:t>UI / UX Design</a:t>
            </a:r>
            <a:endParaRPr b="1" sz="1000"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en" sz="1000">
                <a:highlight>
                  <a:srgbClr val="FFFFFF"/>
                </a:highlight>
              </a:rPr>
              <a:t>Trello Tutorial</a:t>
            </a:r>
            <a:endParaRPr b="1" sz="1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Projects</a:t>
            </a:r>
            <a:endParaRPr/>
          </a:p>
        </p:txBody>
      </p:sp>
      <p:sp>
        <p:nvSpPr>
          <p:cNvPr id="152" name="Google Shape;152;p30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53" name="Google Shape;153;p30"/>
          <p:cNvGraphicFramePr/>
          <p:nvPr/>
        </p:nvGraphicFramePr>
        <p:xfrm>
          <a:off x="465663" y="91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{428A574F-F07E-4A33-AD59-1EB8A4213461}</a:tableStyleId>
              </a:tblPr>
              <a:tblGrid>
                <a:gridCol w="1358925"/>
                <a:gridCol w="1099100"/>
                <a:gridCol w="2607200"/>
                <a:gridCol w="861350"/>
                <a:gridCol w="1036450"/>
                <a:gridCol w="1190675"/>
              </a:tblGrid>
              <a:tr h="202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Course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Present.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 Members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3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Landmark Discoveries of cell biology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Discovery of RNA interference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955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Psychological Philosophy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AI: Self identity and Free Will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46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Immunology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Reengineering CART cells for targeted therapy of autoimmune disease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Omics Biology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CRISPR/Cas9 gene drive system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Machine Learning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Motion Capture Using Subspace Clustering 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Types and Patterns of Innovation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Business Administration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Human resource management in Google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Waste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Selection of waste storage site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Power Plant Design and Project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Improving the safety of nuclear power plants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Multidisciplinary Capstone Design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Perturbation-resistant Camera App.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5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</a:t>
            </a:r>
            <a:endParaRPr/>
          </a:p>
        </p:txBody>
      </p:sp>
      <p:sp>
        <p:nvSpPr>
          <p:cNvPr id="671" name="Google Shape;671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2" name="Google Shape;672;p75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3" name="Google Shape;67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975" y="914600"/>
            <a:ext cx="1782900" cy="26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23" y="1004519"/>
            <a:ext cx="2030800" cy="252010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75"/>
          <p:cNvSpPr txBox="1"/>
          <p:nvPr/>
        </p:nvSpPr>
        <p:spPr>
          <a:xfrm>
            <a:off x="1055875" y="3659150"/>
            <a:ext cx="2537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yunsu Kim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Lead Developer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Overall Architecture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UI/UX Design and Implementation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6" name="Google Shape;676;p75"/>
          <p:cNvSpPr txBox="1"/>
          <p:nvPr/>
        </p:nvSpPr>
        <p:spPr>
          <a:xfrm>
            <a:off x="5655875" y="3659150"/>
            <a:ext cx="2537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HyungRok Ham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Sub Developer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Functionalities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User Test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6"/>
          <p:cNvSpPr txBox="1"/>
          <p:nvPr>
            <p:ph idx="1" type="body"/>
          </p:nvPr>
        </p:nvSpPr>
        <p:spPr>
          <a:xfrm>
            <a:off x="337738" y="989809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Manage Course Projects with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C P A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682" name="Google Shape;682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3" name="Google Shape;683;p76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7"/>
          <p:cNvSpPr txBox="1"/>
          <p:nvPr>
            <p:ph idx="1" type="body"/>
          </p:nvPr>
        </p:nvSpPr>
        <p:spPr>
          <a:xfrm>
            <a:off x="3881540" y="2285408"/>
            <a:ext cx="13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Appendix</a:t>
            </a:r>
            <a:endParaRPr b="1"/>
          </a:p>
        </p:txBody>
      </p:sp>
      <p:sp>
        <p:nvSpPr>
          <p:cNvPr id="689" name="Google Shape;689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0" name="Google Shape;690;p77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8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/>
          </a:p>
        </p:txBody>
      </p:sp>
      <p:sp>
        <p:nvSpPr>
          <p:cNvPr id="696" name="Google Shape;696;p78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697" name="Google Shape;697;p78"/>
          <p:cNvGraphicFramePr/>
          <p:nvPr/>
        </p:nvGraphicFramePr>
        <p:xfrm>
          <a:off x="541863" y="98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{428A574F-F07E-4A33-AD59-1EB8A4213461}</a:tableStyleId>
              </a:tblPr>
              <a:tblGrid>
                <a:gridCol w="1358925"/>
                <a:gridCol w="1099100"/>
                <a:gridCol w="2607200"/>
                <a:gridCol w="861350"/>
                <a:gridCol w="1036450"/>
                <a:gridCol w="1190675"/>
              </a:tblGrid>
              <a:tr h="202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Course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Present.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 Members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3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Landmark Discoveries of cell biology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Discovery of RNA interference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955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Psychological Philosophy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AI: Self identity and Free Will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46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Immunology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Reengineering CART cells for targeted therapy of autoimmune disease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Omics Biology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CRISPR/Cas9 gene drive system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Machine Learning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Motion Capture Using Subspace Clustering 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Types and Patterns of Innovation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Business Administration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Human resource management in Google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Waste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Selection of waste storage site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Power Plant Design and Project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Improving the safety of nuclear power plants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Multidisciplinary Capstone Design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Perturbation-resistant Camera App.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98" name="Google Shape;698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9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704" name="Google Shape;704;p79"/>
          <p:cNvGraphicFramePr/>
          <p:nvPr/>
        </p:nvGraphicFramePr>
        <p:xfrm>
          <a:off x="541863" y="98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{428A574F-F07E-4A33-AD59-1EB8A4213461}</a:tableStyleId>
              </a:tblPr>
              <a:tblGrid>
                <a:gridCol w="1358925"/>
                <a:gridCol w="1099100"/>
                <a:gridCol w="2607200"/>
                <a:gridCol w="861350"/>
                <a:gridCol w="1036450"/>
                <a:gridCol w="1190675"/>
              </a:tblGrid>
              <a:tr h="202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Course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FF"/>
                          </a:solidFill>
                        </a:rPr>
                        <a:t># Docs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FF"/>
                          </a:solidFill>
                        </a:rPr>
                        <a:t># Slides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 Members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3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Landmark Discoveries of cell biology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Discovery of RNA interference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955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Psychological Philosophy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AI: Self identity and Free Will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3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46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Immunology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Reengineering CART cells for targeted therapy of autoimmune disease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-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Omics Biology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CRISPR/Cas9 gene drive system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-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Machine Learning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Motion Capture Using Subspace Clustering 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6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Types and Patterns of Innovation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4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Business Administration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Human resource management in Google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5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Waste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Selection of waste storage site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3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Power Plant Design and Project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Improving the safety of nuclear power plants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Multidisciplinary Capstone Design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Perturbation-resistant Camera App.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&gt;20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4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05" name="Google Shape;705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79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80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712" name="Google Shape;712;p80"/>
          <p:cNvGraphicFramePr/>
          <p:nvPr/>
        </p:nvGraphicFramePr>
        <p:xfrm>
          <a:off x="541863" y="98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{428A574F-F07E-4A33-AD59-1EB8A4213461}</a:tableStyleId>
              </a:tblPr>
              <a:tblGrid>
                <a:gridCol w="1358925"/>
                <a:gridCol w="1099100"/>
                <a:gridCol w="2607200"/>
                <a:gridCol w="861350"/>
                <a:gridCol w="1036450"/>
                <a:gridCol w="1190675"/>
              </a:tblGrid>
              <a:tr h="202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Course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FF"/>
                          </a:solidFill>
                        </a:rPr>
                        <a:t># Docs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FF"/>
                          </a:solidFill>
                        </a:rPr>
                        <a:t># Slides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 Members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3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Landmark Discoveries of cell biology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Discovery of RNA interference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955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Psychological Philosophy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AI: Self identity and Free Will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3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46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Immunology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Reengineering CART cells for targeted therapy of autoimmune disease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-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Omics Biology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CRISPR/Cas9 gene drive system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-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Machine Learning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Motion Capture Using Subspace Clustering 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6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Types and Patterns of Innovation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4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Introduction to Business Administration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Human resource management in Google</a:t>
                      </a: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5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Waste Management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Selection of waste storage site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3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Nuclear Power Plant Design and Project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Improving the safety of nuclear power plants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2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1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91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Multidisciplinary Capstone Design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Perturbation-resistant Camera App.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&gt;20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4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13" name="Google Shape;713;p80"/>
          <p:cNvSpPr txBox="1"/>
          <p:nvPr/>
        </p:nvSpPr>
        <p:spPr>
          <a:xfrm>
            <a:off x="389475" y="2052700"/>
            <a:ext cx="86628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0000"/>
                </a:solidFill>
              </a:rPr>
              <a:t>3.5 Docs + 1.6 Slides per Team</a:t>
            </a:r>
            <a:endParaRPr b="1" sz="4500">
              <a:solidFill>
                <a:srgbClr val="FF0000"/>
              </a:solidFill>
            </a:endParaRPr>
          </a:p>
        </p:txBody>
      </p:sp>
      <p:sp>
        <p:nvSpPr>
          <p:cNvPr id="714" name="Google Shape;714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80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1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1" name="Google Shape;721;p81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2" name="Google Shape;72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850" y="1032300"/>
            <a:ext cx="1064525" cy="36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475" y="1032300"/>
            <a:ext cx="1064525" cy="36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325" y="1032300"/>
            <a:ext cx="1064525" cy="36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1"/>
          <p:cNvSpPr txBox="1"/>
          <p:nvPr/>
        </p:nvSpPr>
        <p:spPr>
          <a:xfrm>
            <a:off x="5336900" y="2296650"/>
            <a:ext cx="9651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...</a:t>
            </a:r>
            <a:endParaRPr b="1" sz="3600"/>
          </a:p>
        </p:txBody>
      </p:sp>
      <p:pic>
        <p:nvPicPr>
          <p:cNvPr id="726" name="Google Shape;72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550" y="124680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375" y="22966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3550" y="3972777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0" y="19683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0" y="35413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585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405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300" y="141100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0450" y="2624952"/>
            <a:ext cx="32830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300" y="3189302"/>
            <a:ext cx="328300" cy="3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2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2" name="Google Shape;742;p82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43" name="Google Shape;743;p82"/>
          <p:cNvPicPr preferRelativeResize="0"/>
          <p:nvPr/>
        </p:nvPicPr>
        <p:blipFill rotWithShape="1">
          <a:blip r:embed="rId3">
            <a:alphaModFix/>
          </a:blip>
          <a:srcRect b="0" l="0" r="31824" t="0"/>
          <a:stretch/>
        </p:blipFill>
        <p:spPr>
          <a:xfrm>
            <a:off x="5066125" y="1004225"/>
            <a:ext cx="2810200" cy="3912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4" name="Google Shape;74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125" y="1694245"/>
            <a:ext cx="2996400" cy="2409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5" name="Google Shape;745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83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51" name="Google Shape;751;p83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2" name="Google Shape;752;p83"/>
          <p:cNvPicPr preferRelativeResize="0"/>
          <p:nvPr/>
        </p:nvPicPr>
        <p:blipFill rotWithShape="1">
          <a:blip r:embed="rId3">
            <a:alphaModFix/>
          </a:blip>
          <a:srcRect b="0" l="0" r="31824" t="0"/>
          <a:stretch/>
        </p:blipFill>
        <p:spPr>
          <a:xfrm>
            <a:off x="5066125" y="1004225"/>
            <a:ext cx="2810200" cy="3912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3" name="Google Shape;75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125" y="1694245"/>
            <a:ext cx="2996400" cy="2409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54" name="Google Shape;754;p83"/>
          <p:cNvSpPr txBox="1"/>
          <p:nvPr/>
        </p:nvSpPr>
        <p:spPr>
          <a:xfrm>
            <a:off x="1323600" y="4211225"/>
            <a:ext cx="32484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Good habit :)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755" name="Google Shape;755;p83"/>
          <p:cNvSpPr/>
          <p:nvPr/>
        </p:nvSpPr>
        <p:spPr>
          <a:xfrm>
            <a:off x="1497750" y="2004875"/>
            <a:ext cx="329700" cy="1359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83"/>
          <p:cNvSpPr/>
          <p:nvPr/>
        </p:nvSpPr>
        <p:spPr>
          <a:xfrm>
            <a:off x="5399475" y="1385750"/>
            <a:ext cx="2275200" cy="6192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4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63" name="Google Shape;763;p84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4" name="Google Shape;764;p84"/>
          <p:cNvPicPr preferRelativeResize="0"/>
          <p:nvPr/>
        </p:nvPicPr>
        <p:blipFill rotWithShape="1">
          <a:blip r:embed="rId3">
            <a:alphaModFix/>
          </a:blip>
          <a:srcRect b="0" l="0" r="31824" t="0"/>
          <a:stretch/>
        </p:blipFill>
        <p:spPr>
          <a:xfrm>
            <a:off x="5066125" y="1004225"/>
            <a:ext cx="2810200" cy="3912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5" name="Google Shape;765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125" y="1694245"/>
            <a:ext cx="2996400" cy="2409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66" name="Google Shape;766;p84"/>
          <p:cNvSpPr/>
          <p:nvPr/>
        </p:nvSpPr>
        <p:spPr>
          <a:xfrm>
            <a:off x="1497750" y="2004875"/>
            <a:ext cx="329700" cy="1359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84"/>
          <p:cNvSpPr/>
          <p:nvPr/>
        </p:nvSpPr>
        <p:spPr>
          <a:xfrm>
            <a:off x="5399475" y="1385750"/>
            <a:ext cx="2275200" cy="6192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84"/>
          <p:cNvSpPr txBox="1"/>
          <p:nvPr/>
        </p:nvSpPr>
        <p:spPr>
          <a:xfrm>
            <a:off x="1015650" y="3625100"/>
            <a:ext cx="88773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Simpler &amp; Easier,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Provide dir. view with context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769" name="Google Shape;769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</a:t>
            </a:r>
            <a:endParaRPr/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1352556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1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5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5" name="Google Shape;775;p85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6" name="Google Shape;776;p85"/>
          <p:cNvPicPr preferRelativeResize="0"/>
          <p:nvPr/>
        </p:nvPicPr>
        <p:blipFill rotWithShape="1">
          <a:blip r:embed="rId3">
            <a:alphaModFix/>
          </a:blip>
          <a:srcRect b="0" l="0" r="31824" t="0"/>
          <a:stretch/>
        </p:blipFill>
        <p:spPr>
          <a:xfrm>
            <a:off x="5066125" y="1004225"/>
            <a:ext cx="2810200" cy="3912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7" name="Google Shape;777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125" y="1694245"/>
            <a:ext cx="2996400" cy="2409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78" name="Google Shape;778;p85"/>
          <p:cNvSpPr/>
          <p:nvPr/>
        </p:nvSpPr>
        <p:spPr>
          <a:xfrm>
            <a:off x="1497750" y="2004875"/>
            <a:ext cx="329700" cy="1359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85"/>
          <p:cNvSpPr/>
          <p:nvPr/>
        </p:nvSpPr>
        <p:spPr>
          <a:xfrm>
            <a:off x="5399475" y="1385750"/>
            <a:ext cx="2275200" cy="6192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85"/>
          <p:cNvSpPr txBox="1"/>
          <p:nvPr/>
        </p:nvSpPr>
        <p:spPr>
          <a:xfrm>
            <a:off x="1015650" y="3625100"/>
            <a:ext cx="88773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Simpler &amp; Easier,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Provide dir. view with context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781" name="Google Shape;781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2" name="Google Shape;782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6707" y="2331425"/>
            <a:ext cx="2275200" cy="168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2875" y="2348550"/>
            <a:ext cx="2275200" cy="16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6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Docs’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9" name="Google Shape;789;p86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90" name="Google Shape;790;p86"/>
          <p:cNvPicPr preferRelativeResize="0"/>
          <p:nvPr/>
        </p:nvPicPr>
        <p:blipFill rotWithShape="1">
          <a:blip r:embed="rId3">
            <a:alphaModFix/>
          </a:blip>
          <a:srcRect b="0" l="0" r="31824" t="0"/>
          <a:stretch/>
        </p:blipFill>
        <p:spPr>
          <a:xfrm>
            <a:off x="5066125" y="1004225"/>
            <a:ext cx="2810200" cy="3912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1" name="Google Shape;791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125" y="1694245"/>
            <a:ext cx="2996400" cy="2409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92" name="Google Shape;792;p86"/>
          <p:cNvSpPr/>
          <p:nvPr/>
        </p:nvSpPr>
        <p:spPr>
          <a:xfrm>
            <a:off x="1497750" y="2004875"/>
            <a:ext cx="329700" cy="1359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86"/>
          <p:cNvSpPr/>
          <p:nvPr/>
        </p:nvSpPr>
        <p:spPr>
          <a:xfrm>
            <a:off x="5399475" y="1385750"/>
            <a:ext cx="2275200" cy="6192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86"/>
          <p:cNvSpPr txBox="1"/>
          <p:nvPr/>
        </p:nvSpPr>
        <p:spPr>
          <a:xfrm>
            <a:off x="1015650" y="3625100"/>
            <a:ext cx="88773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Simpler &amp; Easier,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Provide dir. view with context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795" name="Google Shape;795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6" name="Google Shape;796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6707" y="2331425"/>
            <a:ext cx="2275200" cy="168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2875" y="2348550"/>
            <a:ext cx="2275200" cy="16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86"/>
          <p:cNvSpPr/>
          <p:nvPr/>
        </p:nvSpPr>
        <p:spPr>
          <a:xfrm>
            <a:off x="5161350" y="2375225"/>
            <a:ext cx="548700" cy="23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86"/>
          <p:cNvSpPr/>
          <p:nvPr/>
        </p:nvSpPr>
        <p:spPr>
          <a:xfrm>
            <a:off x="7546125" y="2375225"/>
            <a:ext cx="855300" cy="23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86"/>
          <p:cNvSpPr/>
          <p:nvPr/>
        </p:nvSpPr>
        <p:spPr>
          <a:xfrm>
            <a:off x="6099000" y="2609525"/>
            <a:ext cx="329700" cy="32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86"/>
          <p:cNvSpPr/>
          <p:nvPr/>
        </p:nvSpPr>
        <p:spPr>
          <a:xfrm>
            <a:off x="8142750" y="2609525"/>
            <a:ext cx="660300" cy="32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</a:t>
            </a:r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32"/>
          <p:cNvGrpSpPr/>
          <p:nvPr/>
        </p:nvGrpSpPr>
        <p:grpSpPr>
          <a:xfrm>
            <a:off x="3352800" y="1352556"/>
            <a:ext cx="2438400" cy="2438400"/>
            <a:chOff x="3352800" y="1352556"/>
            <a:chExt cx="2438400" cy="2438400"/>
          </a:xfrm>
        </p:grpSpPr>
        <p:pic>
          <p:nvPicPr>
            <p:cNvPr id="171" name="Google Shape;17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8" name="Google Shape;178;p33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375" y="1477656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1" name="Google Shape;181;p33"/>
          <p:cNvGrpSpPr/>
          <p:nvPr/>
        </p:nvGrpSpPr>
        <p:grpSpPr>
          <a:xfrm>
            <a:off x="1654988" y="1352556"/>
            <a:ext cx="2438400" cy="2438400"/>
            <a:chOff x="3352800" y="1352556"/>
            <a:chExt cx="2438400" cy="2438400"/>
          </a:xfrm>
        </p:grpSpPr>
        <p:pic>
          <p:nvPicPr>
            <p:cNvPr id="182" name="Google Shape;182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174925" y="368856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- Scene 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#Google Docs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9" name="Google Shape;189;p34"/>
          <p:cNvSpPr txBox="1"/>
          <p:nvPr/>
        </p:nvSpPr>
        <p:spPr>
          <a:xfrm>
            <a:off x="130800" y="86300"/>
            <a:ext cx="35319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CPA: Course Project Assistant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375" y="147765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925" y="1151075"/>
            <a:ext cx="3604299" cy="2739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2" name="Google Shape;19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" name="Google Shape;193;p34"/>
          <p:cNvGrpSpPr/>
          <p:nvPr/>
        </p:nvGrpSpPr>
        <p:grpSpPr>
          <a:xfrm>
            <a:off x="1654988" y="1352556"/>
            <a:ext cx="2438400" cy="2438400"/>
            <a:chOff x="3352800" y="1352556"/>
            <a:chExt cx="2438400" cy="2438400"/>
          </a:xfrm>
        </p:grpSpPr>
        <p:pic>
          <p:nvPicPr>
            <p:cNvPr id="194" name="Google Shape;194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52800" y="1352556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03049" y="1902800"/>
              <a:ext cx="1337900" cy="13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