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2" r:id="rId1"/>
  </p:sldMasterIdLst>
  <p:notesMasterIdLst>
    <p:notesMasterId r:id="rId32"/>
  </p:notesMasterIdLst>
  <p:sldIdLst>
    <p:sldId id="256" r:id="rId2"/>
    <p:sldId id="414" r:id="rId3"/>
    <p:sldId id="415" r:id="rId4"/>
    <p:sldId id="383" r:id="rId5"/>
    <p:sldId id="382" r:id="rId6"/>
    <p:sldId id="368" r:id="rId7"/>
    <p:sldId id="379" r:id="rId8"/>
    <p:sldId id="366" r:id="rId9"/>
    <p:sldId id="381" r:id="rId10"/>
    <p:sldId id="411" r:id="rId11"/>
    <p:sldId id="387" r:id="rId12"/>
    <p:sldId id="412" r:id="rId13"/>
    <p:sldId id="416" r:id="rId14"/>
    <p:sldId id="389" r:id="rId15"/>
    <p:sldId id="390" r:id="rId16"/>
    <p:sldId id="393" r:id="rId17"/>
    <p:sldId id="394" r:id="rId18"/>
    <p:sldId id="395" r:id="rId19"/>
    <p:sldId id="396" r:id="rId20"/>
    <p:sldId id="397" r:id="rId21"/>
    <p:sldId id="398" r:id="rId22"/>
    <p:sldId id="405" r:id="rId23"/>
    <p:sldId id="406" r:id="rId24"/>
    <p:sldId id="399" r:id="rId25"/>
    <p:sldId id="400" r:id="rId26"/>
    <p:sldId id="401" r:id="rId27"/>
    <p:sldId id="409" r:id="rId28"/>
    <p:sldId id="410" r:id="rId29"/>
    <p:sldId id="404" r:id="rId30"/>
    <p:sldId id="340" r:id="rId3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00FF"/>
    <a:srgbClr val="000194"/>
    <a:srgbClr val="00FF00"/>
    <a:srgbClr val="A50021"/>
    <a:srgbClr val="008000"/>
    <a:srgbClr val="00CC00"/>
    <a:srgbClr val="006DF0"/>
    <a:srgbClr val="000064"/>
    <a:srgbClr val="260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86"/>
    <p:restoredTop sz="83283" autoAdjust="0"/>
  </p:normalViewPr>
  <p:slideViewPr>
    <p:cSldViewPr snapToGrid="0" snapToObjects="1">
      <p:cViewPr varScale="1">
        <p:scale>
          <a:sx n="96" d="100"/>
          <a:sy n="96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71220-136A-2640-9D86-C3634EA581CE}" type="doc">
      <dgm:prSet loTypeId="urn:microsoft.com/office/officeart/2005/8/layout/chevron1" loCatId="" qsTypeId="urn:microsoft.com/office/officeart/2005/8/quickstyle/simple5" qsCatId="simple" csTypeId="urn:microsoft.com/office/officeart/2005/8/colors/colorful3" csCatId="colorful" phldr="1"/>
      <dgm:spPr/>
    </dgm:pt>
    <dgm:pt modelId="{F60FDCDD-D6CC-064D-97AB-B4DB29D7A731}">
      <dgm:prSet phldrT="[텍스트]" custT="1"/>
      <dgm:spPr/>
      <dgm:t>
        <a:bodyPr/>
        <a:lstStyle/>
        <a:p>
          <a:pPr latinLnBrk="1"/>
          <a:r>
            <a:rPr lang="en-US" altLang="ko-KR" sz="2800" dirty="0"/>
            <a:t>Visit target website</a:t>
          </a:r>
          <a:endParaRPr lang="ko-KR" altLang="en-US" sz="2800" dirty="0"/>
        </a:p>
      </dgm:t>
    </dgm:pt>
    <dgm:pt modelId="{95776D2D-A43A-D24E-9C82-9221D14D50FD}" type="parTrans" cxnId="{CF42877D-FE79-AD49-96DF-A454FEA01E9A}">
      <dgm:prSet/>
      <dgm:spPr/>
      <dgm:t>
        <a:bodyPr/>
        <a:lstStyle/>
        <a:p>
          <a:pPr latinLnBrk="1"/>
          <a:endParaRPr lang="ko-KR" altLang="en-US"/>
        </a:p>
      </dgm:t>
    </dgm:pt>
    <dgm:pt modelId="{F5BA190E-A1EC-5F47-9F26-BEF2CC48FCC4}" type="sibTrans" cxnId="{CF42877D-FE79-AD49-96DF-A454FEA01E9A}">
      <dgm:prSet/>
      <dgm:spPr/>
      <dgm:t>
        <a:bodyPr/>
        <a:lstStyle/>
        <a:p>
          <a:pPr latinLnBrk="1"/>
          <a:endParaRPr lang="ko-KR" altLang="en-US"/>
        </a:p>
      </dgm:t>
    </dgm:pt>
    <dgm:pt modelId="{9CCF3699-C81E-0446-95AF-8BAB751E1351}">
      <dgm:prSet phldrT="[텍스트]" custT="1"/>
      <dgm:spPr/>
      <dgm:t>
        <a:bodyPr/>
        <a:lstStyle/>
        <a:p>
          <a:pPr latinLnBrk="1"/>
          <a:r>
            <a:rPr lang="en-US" altLang="ko-KR" sz="2800" dirty="0"/>
            <a:t>Monitor JS execution</a:t>
          </a:r>
          <a:endParaRPr lang="ko-KR" altLang="en-US" sz="2800" dirty="0"/>
        </a:p>
      </dgm:t>
    </dgm:pt>
    <dgm:pt modelId="{E2C38F22-31D0-9941-B067-073FAFB40339}" type="parTrans" cxnId="{FD7874C4-44F6-1249-BB92-4ABC00B69E28}">
      <dgm:prSet/>
      <dgm:spPr/>
      <dgm:t>
        <a:bodyPr/>
        <a:lstStyle/>
        <a:p>
          <a:pPr latinLnBrk="1"/>
          <a:endParaRPr lang="ko-KR" altLang="en-US"/>
        </a:p>
      </dgm:t>
    </dgm:pt>
    <dgm:pt modelId="{BA1ABC66-5A34-5947-A420-28468B766019}" type="sibTrans" cxnId="{FD7874C4-44F6-1249-BB92-4ABC00B69E28}">
      <dgm:prSet/>
      <dgm:spPr/>
      <dgm:t>
        <a:bodyPr/>
        <a:lstStyle/>
        <a:p>
          <a:pPr latinLnBrk="1"/>
          <a:endParaRPr lang="ko-KR" altLang="en-US"/>
        </a:p>
      </dgm:t>
    </dgm:pt>
    <dgm:pt modelId="{A59C4C2A-80F1-9147-9E51-36F0C92F53C1}">
      <dgm:prSet phldrT="[텍스트]" custT="1"/>
      <dgm:spPr/>
      <dgm:t>
        <a:bodyPr/>
        <a:lstStyle/>
        <a:p>
          <a:pPr latinLnBrk="1"/>
          <a:r>
            <a:rPr lang="en-US" altLang="ko-KR" sz="2800" dirty="0"/>
            <a:t>Prepare various </a:t>
          </a:r>
          <a:r>
            <a:rPr lang="en-US" altLang="ko-KR" sz="2800" dirty="0" err="1"/>
            <a:t>env</a:t>
          </a:r>
          <a:endParaRPr lang="ko-KR" altLang="en-US" sz="2800" dirty="0"/>
        </a:p>
      </dgm:t>
    </dgm:pt>
    <dgm:pt modelId="{6F664634-DC3A-B449-A093-92A2517D6ED7}" type="parTrans" cxnId="{228D08A6-DE64-774F-8A19-3F8487FB73DE}">
      <dgm:prSet/>
      <dgm:spPr/>
      <dgm:t>
        <a:bodyPr/>
        <a:lstStyle/>
        <a:p>
          <a:pPr latinLnBrk="1"/>
          <a:endParaRPr lang="ko-KR" altLang="en-US"/>
        </a:p>
      </dgm:t>
    </dgm:pt>
    <dgm:pt modelId="{9054E85A-C1EF-484B-B894-073707889622}" type="sibTrans" cxnId="{228D08A6-DE64-774F-8A19-3F8487FB73DE}">
      <dgm:prSet/>
      <dgm:spPr/>
      <dgm:t>
        <a:bodyPr/>
        <a:lstStyle/>
        <a:p>
          <a:pPr latinLnBrk="1"/>
          <a:endParaRPr lang="ko-KR" altLang="en-US"/>
        </a:p>
      </dgm:t>
    </dgm:pt>
    <dgm:pt modelId="{6686EA2E-6564-2148-B4EA-9C617528F71F}" type="pres">
      <dgm:prSet presAssocID="{95C71220-136A-2640-9D86-C3634EA581CE}" presName="Name0" presStyleCnt="0">
        <dgm:presLayoutVars>
          <dgm:dir/>
          <dgm:animLvl val="lvl"/>
          <dgm:resizeHandles val="exact"/>
        </dgm:presLayoutVars>
      </dgm:prSet>
      <dgm:spPr/>
    </dgm:pt>
    <dgm:pt modelId="{4D0C30DA-CE10-4C49-B924-5FBA9F1DD6AC}" type="pres">
      <dgm:prSet presAssocID="{A59C4C2A-80F1-9147-9E51-36F0C92F53C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0458BC-08F1-9B48-BA6B-E89EFF1B684D}" type="pres">
      <dgm:prSet presAssocID="{9054E85A-C1EF-484B-B894-073707889622}" presName="parTxOnlySpace" presStyleCnt="0"/>
      <dgm:spPr/>
    </dgm:pt>
    <dgm:pt modelId="{EC436736-142C-6C44-AAB1-A3BCC1ECC32C}" type="pres">
      <dgm:prSet presAssocID="{F60FDCDD-D6CC-064D-97AB-B4DB29D7A73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819782-F283-DD43-9E44-2FBC4437F10D}" type="pres">
      <dgm:prSet presAssocID="{F5BA190E-A1EC-5F47-9F26-BEF2CC48FCC4}" presName="parTxOnlySpace" presStyleCnt="0"/>
      <dgm:spPr/>
    </dgm:pt>
    <dgm:pt modelId="{BF022BDB-7588-1C48-8348-0C6506523EC1}" type="pres">
      <dgm:prSet presAssocID="{9CCF3699-C81E-0446-95AF-8BAB751E135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B04DD3C-6F2E-644A-BF02-CF8D4ECECEB5}" type="presOf" srcId="{9CCF3699-C81E-0446-95AF-8BAB751E1351}" destId="{BF022BDB-7588-1C48-8348-0C6506523EC1}" srcOrd="0" destOrd="0" presId="urn:microsoft.com/office/officeart/2005/8/layout/chevron1"/>
    <dgm:cxn modelId="{E8B62790-2393-1747-98CA-9D0419C8C46D}" type="presOf" srcId="{A59C4C2A-80F1-9147-9E51-36F0C92F53C1}" destId="{4D0C30DA-CE10-4C49-B924-5FBA9F1DD6AC}" srcOrd="0" destOrd="0" presId="urn:microsoft.com/office/officeart/2005/8/layout/chevron1"/>
    <dgm:cxn modelId="{B9AD3802-558D-E849-9D68-0745AD5AAC23}" type="presOf" srcId="{95C71220-136A-2640-9D86-C3634EA581CE}" destId="{6686EA2E-6564-2148-B4EA-9C617528F71F}" srcOrd="0" destOrd="0" presId="urn:microsoft.com/office/officeart/2005/8/layout/chevron1"/>
    <dgm:cxn modelId="{A4B457F3-BEAE-BD42-B3D7-C61B978589E5}" type="presOf" srcId="{F60FDCDD-D6CC-064D-97AB-B4DB29D7A731}" destId="{EC436736-142C-6C44-AAB1-A3BCC1ECC32C}" srcOrd="0" destOrd="0" presId="urn:microsoft.com/office/officeart/2005/8/layout/chevron1"/>
    <dgm:cxn modelId="{CF42877D-FE79-AD49-96DF-A454FEA01E9A}" srcId="{95C71220-136A-2640-9D86-C3634EA581CE}" destId="{F60FDCDD-D6CC-064D-97AB-B4DB29D7A731}" srcOrd="1" destOrd="0" parTransId="{95776D2D-A43A-D24E-9C82-9221D14D50FD}" sibTransId="{F5BA190E-A1EC-5F47-9F26-BEF2CC48FCC4}"/>
    <dgm:cxn modelId="{228D08A6-DE64-774F-8A19-3F8487FB73DE}" srcId="{95C71220-136A-2640-9D86-C3634EA581CE}" destId="{A59C4C2A-80F1-9147-9E51-36F0C92F53C1}" srcOrd="0" destOrd="0" parTransId="{6F664634-DC3A-B449-A093-92A2517D6ED7}" sibTransId="{9054E85A-C1EF-484B-B894-073707889622}"/>
    <dgm:cxn modelId="{FD7874C4-44F6-1249-BB92-4ABC00B69E28}" srcId="{95C71220-136A-2640-9D86-C3634EA581CE}" destId="{9CCF3699-C81E-0446-95AF-8BAB751E1351}" srcOrd="2" destOrd="0" parTransId="{E2C38F22-31D0-9941-B067-073FAFB40339}" sibTransId="{BA1ABC66-5A34-5947-A420-28468B766019}"/>
    <dgm:cxn modelId="{7BA826F1-0002-4D4F-8D37-790A77EA389B}" type="presParOf" srcId="{6686EA2E-6564-2148-B4EA-9C617528F71F}" destId="{4D0C30DA-CE10-4C49-B924-5FBA9F1DD6AC}" srcOrd="0" destOrd="0" presId="urn:microsoft.com/office/officeart/2005/8/layout/chevron1"/>
    <dgm:cxn modelId="{39C40EA4-4FA1-094E-B147-AE60F613E2AA}" type="presParOf" srcId="{6686EA2E-6564-2148-B4EA-9C617528F71F}" destId="{CF0458BC-08F1-9B48-BA6B-E89EFF1B684D}" srcOrd="1" destOrd="0" presId="urn:microsoft.com/office/officeart/2005/8/layout/chevron1"/>
    <dgm:cxn modelId="{399A5228-20BD-9648-A63B-ECA0B381F738}" type="presParOf" srcId="{6686EA2E-6564-2148-B4EA-9C617528F71F}" destId="{EC436736-142C-6C44-AAB1-A3BCC1ECC32C}" srcOrd="2" destOrd="0" presId="urn:microsoft.com/office/officeart/2005/8/layout/chevron1"/>
    <dgm:cxn modelId="{086930F7-9B02-C646-B025-262B2E1E7768}" type="presParOf" srcId="{6686EA2E-6564-2148-B4EA-9C617528F71F}" destId="{1C819782-F283-DD43-9E44-2FBC4437F10D}" srcOrd="3" destOrd="0" presId="urn:microsoft.com/office/officeart/2005/8/layout/chevron1"/>
    <dgm:cxn modelId="{ED1627C8-71E6-354B-86FE-9F99E401C888}" type="presParOf" srcId="{6686EA2E-6564-2148-B4EA-9C617528F71F}" destId="{BF022BDB-7588-1C48-8348-0C6506523EC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C30DA-CE10-4C49-B924-5FBA9F1DD6AC}">
      <dsp:nvSpPr>
        <dsp:cNvPr id="0" name=""/>
        <dsp:cNvSpPr/>
      </dsp:nvSpPr>
      <dsp:spPr>
        <a:xfrm>
          <a:off x="2948" y="2737818"/>
          <a:ext cx="3592621" cy="143704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kern="1200" dirty="0"/>
            <a:t>Prepare various </a:t>
          </a:r>
          <a:r>
            <a:rPr lang="en-US" altLang="ko-KR" sz="2800" kern="1200" dirty="0" err="1"/>
            <a:t>env</a:t>
          </a:r>
          <a:endParaRPr lang="ko-KR" altLang="en-US" sz="2800" kern="1200" dirty="0"/>
        </a:p>
      </dsp:txBody>
      <dsp:txXfrm>
        <a:off x="721472" y="2737818"/>
        <a:ext cx="2155573" cy="1437048"/>
      </dsp:txXfrm>
    </dsp:sp>
    <dsp:sp modelId="{EC436736-142C-6C44-AAB1-A3BCC1ECC32C}">
      <dsp:nvSpPr>
        <dsp:cNvPr id="0" name=""/>
        <dsp:cNvSpPr/>
      </dsp:nvSpPr>
      <dsp:spPr>
        <a:xfrm>
          <a:off x="3236308" y="2737818"/>
          <a:ext cx="3592621" cy="1437048"/>
        </a:xfrm>
        <a:prstGeom prst="chevron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kern="1200" dirty="0"/>
            <a:t>Visit target website</a:t>
          </a:r>
          <a:endParaRPr lang="ko-KR" altLang="en-US" sz="2800" kern="1200" dirty="0"/>
        </a:p>
      </dsp:txBody>
      <dsp:txXfrm>
        <a:off x="3954832" y="2737818"/>
        <a:ext cx="2155573" cy="1437048"/>
      </dsp:txXfrm>
    </dsp:sp>
    <dsp:sp modelId="{BF022BDB-7588-1C48-8348-0C6506523EC1}">
      <dsp:nvSpPr>
        <dsp:cNvPr id="0" name=""/>
        <dsp:cNvSpPr/>
      </dsp:nvSpPr>
      <dsp:spPr>
        <a:xfrm>
          <a:off x="6469667" y="2737818"/>
          <a:ext cx="3592621" cy="1437048"/>
        </a:xfrm>
        <a:prstGeom prst="chevron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kern="1200" dirty="0"/>
            <a:t>Monitor JS execution</a:t>
          </a:r>
          <a:endParaRPr lang="ko-KR" altLang="en-US" sz="2800" kern="1200" dirty="0"/>
        </a:p>
      </dsp:txBody>
      <dsp:txXfrm>
        <a:off x="7188191" y="2737818"/>
        <a:ext cx="2155573" cy="143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386CE-2360-F44C-B79E-27D4C661D8FB}" type="datetimeFigureOut">
              <a:rPr kumimoji="1" lang="ko-KR" altLang="en-US" smtClean="0"/>
              <a:t>2018-10-08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49236-F655-F549-9704-E7FEA5B0101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55212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95183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61349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17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58598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18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2672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19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69563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20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17007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21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62084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22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96349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23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55674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24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17267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25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01853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1458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26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98221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27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48336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28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13134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29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94914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This is</a:t>
            </a:r>
            <a:r>
              <a:rPr kumimoji="1" lang="en-US" altLang="ko-KR" baseline="0" dirty="0"/>
              <a:t> end of our presentation and thank you for listening. (</a:t>
            </a:r>
            <a:r>
              <a:rPr kumimoji="1" lang="mr-IN" altLang="ko-KR" baseline="0" dirty="0"/>
              <a:t>…</a:t>
            </a:r>
            <a:r>
              <a:rPr kumimoji="1" lang="en-US" altLang="ko-KR" baseline="0" dirty="0"/>
              <a:t>3 second) Is there any questions to ask?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30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03071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3129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4328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45604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1995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02371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0590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9236-F655-F549-9704-E7FEA5B01017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2715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4828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1190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2499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6244"/>
            <a:ext cx="10515600" cy="867076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275"/>
            <a:ext cx="10515600" cy="4738688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5736000" y="1223319"/>
            <a:ext cx="720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바닥글 개체 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280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4482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8198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0466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6804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7610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3871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9998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kumimoji="1" lang="en-US" altLang="ko-KR"/>
              <a:t>CS408(E) GoatskiN Midterm Presentation</a:t>
            </a:r>
            <a:endParaRPr kumimoji="1"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76BB365-172A-FB4E-82FE-730D0D08657E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298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0" Type="http://schemas.openxmlformats.org/officeDocument/2006/relationships/image" Target="../media/image20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12" Type="http://schemas.openxmlformats.org/officeDocument/2006/relationships/image" Target="../media/image21.pn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26.png"/><Relationship Id="rId15" Type="http://schemas.openxmlformats.org/officeDocument/2006/relationships/image" Target="../media/image28.pn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18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37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AIST-CS408E/WebSpecto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.makeawebsitehub.com/wp-content/uploads/2016/04/social_me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42" y="0"/>
            <a:ext cx="1027215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0"/>
            <a:ext cx="523875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5FE749F-72BE-A94E-9A91-AE4DD95D9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014053"/>
              </p:ext>
            </p:extLst>
          </p:nvPr>
        </p:nvGraphicFramePr>
        <p:xfrm>
          <a:off x="542791" y="4097092"/>
          <a:ext cx="3659932" cy="1341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47142">
                  <a:extLst>
                    <a:ext uri="{9D8B030D-6E8A-4147-A177-3AD203B41FA5}">
                      <a16:colId xmlns:a16="http://schemas.microsoft.com/office/drawing/2014/main" val="2352199716"/>
                    </a:ext>
                  </a:extLst>
                </a:gridCol>
                <a:gridCol w="2312790">
                  <a:extLst>
                    <a:ext uri="{9D8B030D-6E8A-4147-A177-3AD203B41FA5}">
                      <a16:colId xmlns:a16="http://schemas.microsoft.com/office/drawing/2014/main" val="34125287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latinLnBrk="1">
                        <a:lnSpc>
                          <a:spcPct val="80000"/>
                        </a:lnSpc>
                      </a:pPr>
                      <a:r>
                        <a:rPr lang="en-US" altLang="ko-KR" sz="2000" dirty="0"/>
                        <a:t>20160655</a:t>
                      </a:r>
                      <a:endParaRPr lang="ko-KR" alt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80000"/>
                        </a:lnSpc>
                      </a:pPr>
                      <a:r>
                        <a:rPr lang="en-US" altLang="ko-KR" sz="2000" dirty="0" err="1"/>
                        <a:t>Minyeop</a:t>
                      </a:r>
                      <a:r>
                        <a:rPr lang="en-US" altLang="ko-KR" sz="2000" dirty="0"/>
                        <a:t> Choi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070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latinLnBrk="1">
                        <a:lnSpc>
                          <a:spcPct val="80000"/>
                        </a:lnSpc>
                      </a:pPr>
                      <a:r>
                        <a:rPr lang="en-US" altLang="ko-KR" sz="2000" dirty="0"/>
                        <a:t>20150078</a:t>
                      </a:r>
                      <a:endParaRPr lang="ko-KR" alt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80000"/>
                        </a:lnSpc>
                      </a:pPr>
                      <a:r>
                        <a:rPr lang="en-US" altLang="ko-KR" sz="2000" dirty="0" err="1"/>
                        <a:t>Gyeongwon</a:t>
                      </a:r>
                      <a:r>
                        <a:rPr lang="en-US" altLang="ko-KR" sz="2000" dirty="0"/>
                        <a:t> Kim</a:t>
                      </a:r>
                      <a:endParaRPr lang="ko-KR" alt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178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latinLnBrk="1">
                        <a:lnSpc>
                          <a:spcPct val="80000"/>
                        </a:lnSpc>
                      </a:pPr>
                      <a:r>
                        <a:rPr lang="en-US" altLang="ko-KR" sz="2000" dirty="0"/>
                        <a:t>20150349</a:t>
                      </a:r>
                      <a:endParaRPr lang="ko-KR" alt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80000"/>
                        </a:lnSpc>
                      </a:pPr>
                      <a:r>
                        <a:rPr lang="en-US" altLang="ko-KR" sz="2000" dirty="0" err="1"/>
                        <a:t>Jihee</a:t>
                      </a:r>
                      <a:r>
                        <a:rPr lang="en-US" altLang="ko-KR" sz="2000" dirty="0"/>
                        <a:t> Park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406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latinLnBrk="1">
                        <a:lnSpc>
                          <a:spcPct val="80000"/>
                        </a:lnSpc>
                      </a:pPr>
                      <a:r>
                        <a:rPr lang="en-US" altLang="ko-KR" sz="2000" dirty="0"/>
                        <a:t>Advisor</a:t>
                      </a:r>
                      <a:endParaRPr lang="ko-KR" alt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80000"/>
                        </a:lnSpc>
                      </a:pPr>
                      <a:r>
                        <a:rPr lang="en-US" altLang="ko-KR" sz="2000" dirty="0" err="1"/>
                        <a:t>Sooel</a:t>
                      </a:r>
                      <a:r>
                        <a:rPr lang="en-US" altLang="ko-KR" sz="2000" baseline="0" dirty="0"/>
                        <a:t> Son</a:t>
                      </a:r>
                      <a:endParaRPr lang="en-US" altLang="ko-KR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179897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5238750" y="0"/>
            <a:ext cx="695325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42791" y="1296300"/>
            <a:ext cx="437304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 err="1"/>
              <a:t>WebSpector</a:t>
            </a:r>
            <a:r>
              <a:rPr lang="en-US" altLang="ko-KR" sz="5000" dirty="0"/>
              <a:t>:</a:t>
            </a:r>
          </a:p>
          <a:p>
            <a:r>
              <a:rPr lang="en-US" altLang="ko-KR" sz="4000" dirty="0"/>
              <a:t>JavaScript Execution Monitor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657225" y="3398706"/>
            <a:ext cx="10287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374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solution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pPr/>
              <a:t>10</a:t>
            </a:fld>
            <a:endParaRPr kumimoji="1" lang="ko-KR" altLang="en-US" dirty="0"/>
          </a:p>
        </p:txBody>
      </p:sp>
      <p:graphicFrame>
        <p:nvGraphicFramePr>
          <p:cNvPr id="12" name="다이어그램 11"/>
          <p:cNvGraphicFramePr/>
          <p:nvPr>
            <p:extLst>
              <p:ext uri="{D42A27DB-BD31-4B8C-83A1-F6EECF244321}">
                <p14:modId xmlns:p14="http://schemas.microsoft.com/office/powerpoint/2010/main" val="1154814841"/>
              </p:ext>
            </p:extLst>
          </p:nvPr>
        </p:nvGraphicFramePr>
        <p:xfrm>
          <a:off x="1063381" y="356244"/>
          <a:ext cx="10065238" cy="6912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688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Why JavaScript?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76BB365-172A-FB4E-82FE-730D0D08657E}" type="slidenum">
              <a:rPr kumimoji="1" lang="ko-KR" altLang="en-US" smtClean="0"/>
              <a:t>11</a:t>
            </a:fld>
            <a:endParaRPr kumimoji="1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151382" y="541157"/>
            <a:ext cx="9889247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13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725618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Brief design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pPr/>
              <a:t>12</a:t>
            </a:fld>
            <a:endParaRPr kumimoji="1"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03" y="2704815"/>
            <a:ext cx="1300593" cy="130059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381" y="2550477"/>
            <a:ext cx="1484349" cy="1484349"/>
          </a:xfrm>
          <a:prstGeom prst="rect">
            <a:avLst/>
          </a:prstGeom>
        </p:spPr>
      </p:pic>
      <p:sp>
        <p:nvSpPr>
          <p:cNvPr id="7" name="텍스트 상자 20"/>
          <p:cNvSpPr txBox="1"/>
          <p:nvPr/>
        </p:nvSpPr>
        <p:spPr>
          <a:xfrm>
            <a:off x="5460145" y="2258068"/>
            <a:ext cx="1288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dirty="0"/>
              <a:t>Proxy</a:t>
            </a:r>
          </a:p>
        </p:txBody>
      </p:sp>
      <p:sp>
        <p:nvSpPr>
          <p:cNvPr id="8" name="텍스트 상자 20"/>
          <p:cNvSpPr txBox="1"/>
          <p:nvPr/>
        </p:nvSpPr>
        <p:spPr>
          <a:xfrm>
            <a:off x="9276658" y="2258068"/>
            <a:ext cx="1969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dirty="0"/>
              <a:t>Client worker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39" y="2769549"/>
            <a:ext cx="1171124" cy="1171124"/>
          </a:xfrm>
          <a:prstGeom prst="rect">
            <a:avLst/>
          </a:prstGeom>
        </p:spPr>
      </p:pic>
      <p:sp>
        <p:nvSpPr>
          <p:cNvPr id="11" name="텍스트 상자 20"/>
          <p:cNvSpPr txBox="1"/>
          <p:nvPr/>
        </p:nvSpPr>
        <p:spPr>
          <a:xfrm>
            <a:off x="1275391" y="2258068"/>
            <a:ext cx="1288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dirty="0"/>
              <a:t>Internet</a:t>
            </a:r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2955636" y="3001821"/>
            <a:ext cx="1997364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77" y="1520102"/>
            <a:ext cx="576906" cy="57690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77" y="2207215"/>
            <a:ext cx="576906" cy="576906"/>
          </a:xfrm>
          <a:prstGeom prst="rect">
            <a:avLst/>
          </a:prstGeom>
        </p:spPr>
      </p:pic>
      <p:cxnSp>
        <p:nvCxnSpPr>
          <p:cNvPr id="17" name="직선 화살표 연결선 16"/>
          <p:cNvCxnSpPr/>
          <p:nvPr/>
        </p:nvCxnSpPr>
        <p:spPr>
          <a:xfrm>
            <a:off x="7080244" y="3001821"/>
            <a:ext cx="1997364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H="1">
            <a:off x="7080244" y="3355111"/>
            <a:ext cx="1997364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flipH="1">
            <a:off x="2955636" y="3355111"/>
            <a:ext cx="1997364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그룹 38"/>
          <p:cNvGrpSpPr/>
          <p:nvPr/>
        </p:nvGrpSpPr>
        <p:grpSpPr>
          <a:xfrm>
            <a:off x="9649538" y="4165843"/>
            <a:ext cx="237917" cy="331863"/>
            <a:chOff x="6102996" y="5245569"/>
            <a:chExt cx="407082" cy="446301"/>
          </a:xfrm>
        </p:grpSpPr>
        <p:sp>
          <p:nvSpPr>
            <p:cNvPr id="40" name="사다리꼴[T] 42"/>
            <p:cNvSpPr/>
            <p:nvPr/>
          </p:nvSpPr>
          <p:spPr>
            <a:xfrm rot="16200000">
              <a:off x="6082027" y="5266540"/>
              <a:ext cx="442588" cy="400645"/>
            </a:xfrm>
            <a:prstGeom prst="trapezoid">
              <a:avLst>
                <a:gd name="adj" fmla="val 19926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996" y="5245569"/>
              <a:ext cx="407082" cy="446301"/>
            </a:xfrm>
            <a:prstGeom prst="rect">
              <a:avLst/>
            </a:prstGeom>
          </p:spPr>
        </p:pic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477" y="4108804"/>
            <a:ext cx="380484" cy="435971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089" y="4091686"/>
            <a:ext cx="387918" cy="470205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12" y="4676373"/>
            <a:ext cx="428177" cy="428176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163" y="4595304"/>
            <a:ext cx="590314" cy="590314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057" y="4627470"/>
            <a:ext cx="525981" cy="525981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CCD8172D-C117-E64C-AAB6-2112E2D8CC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34" y="1596729"/>
            <a:ext cx="1112482" cy="1112482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CFDC3FA4-38C6-9B4F-B00C-FD9A7C2AE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17" y="1515706"/>
            <a:ext cx="576906" cy="576906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F1BBA872-AF0C-1F46-9DE8-E27E88BD75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17" y="2202819"/>
            <a:ext cx="576906" cy="576906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C1A7B019-C93E-0C4A-AB61-9A1FE0DBDF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74" y="1592333"/>
            <a:ext cx="1112482" cy="111248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7BC22FA0-84E7-8140-9C0E-CE4D07E85B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501" y="1395699"/>
            <a:ext cx="413150" cy="4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15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Brief design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pPr/>
              <a:t>13</a:t>
            </a:fld>
            <a:endParaRPr kumimoji="1"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03" y="2704815"/>
            <a:ext cx="1300593" cy="130059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381" y="2550477"/>
            <a:ext cx="1484349" cy="1484349"/>
          </a:xfrm>
          <a:prstGeom prst="rect">
            <a:avLst/>
          </a:prstGeom>
        </p:spPr>
      </p:pic>
      <p:sp>
        <p:nvSpPr>
          <p:cNvPr id="7" name="텍스트 상자 20"/>
          <p:cNvSpPr txBox="1"/>
          <p:nvPr/>
        </p:nvSpPr>
        <p:spPr>
          <a:xfrm>
            <a:off x="5460145" y="2258068"/>
            <a:ext cx="1288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dirty="0"/>
              <a:t>Proxy</a:t>
            </a:r>
          </a:p>
        </p:txBody>
      </p:sp>
      <p:sp>
        <p:nvSpPr>
          <p:cNvPr id="8" name="텍스트 상자 20"/>
          <p:cNvSpPr txBox="1"/>
          <p:nvPr/>
        </p:nvSpPr>
        <p:spPr>
          <a:xfrm>
            <a:off x="9276658" y="2258068"/>
            <a:ext cx="1969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dirty="0"/>
              <a:t>Client worker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39" y="2769549"/>
            <a:ext cx="1171124" cy="1171124"/>
          </a:xfrm>
          <a:prstGeom prst="rect">
            <a:avLst/>
          </a:prstGeom>
        </p:spPr>
      </p:pic>
      <p:sp>
        <p:nvSpPr>
          <p:cNvPr id="11" name="텍스트 상자 20"/>
          <p:cNvSpPr txBox="1"/>
          <p:nvPr/>
        </p:nvSpPr>
        <p:spPr>
          <a:xfrm>
            <a:off x="1275391" y="2258068"/>
            <a:ext cx="1288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dirty="0"/>
              <a:t>Internet</a:t>
            </a:r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2955636" y="3001821"/>
            <a:ext cx="1997364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77" y="1520102"/>
            <a:ext cx="576906" cy="57690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77" y="2207215"/>
            <a:ext cx="576906" cy="576906"/>
          </a:xfrm>
          <a:prstGeom prst="rect">
            <a:avLst/>
          </a:prstGeom>
        </p:spPr>
      </p:pic>
      <p:cxnSp>
        <p:nvCxnSpPr>
          <p:cNvPr id="17" name="직선 화살표 연결선 16"/>
          <p:cNvCxnSpPr/>
          <p:nvPr/>
        </p:nvCxnSpPr>
        <p:spPr>
          <a:xfrm>
            <a:off x="7080244" y="3001821"/>
            <a:ext cx="1997364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H="1">
            <a:off x="7080244" y="3355111"/>
            <a:ext cx="1997364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flipH="1">
            <a:off x="2955636" y="3355111"/>
            <a:ext cx="1997364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텍스트 상자 20"/>
          <p:cNvSpPr txBox="1"/>
          <p:nvPr/>
        </p:nvSpPr>
        <p:spPr>
          <a:xfrm>
            <a:off x="7433682" y="3834771"/>
            <a:ext cx="1288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dirty="0"/>
              <a:t>Detected!</a:t>
            </a:r>
          </a:p>
        </p:txBody>
      </p:sp>
      <p:cxnSp>
        <p:nvCxnSpPr>
          <p:cNvPr id="27" name="직선 화살표 연결선 26"/>
          <p:cNvCxnSpPr/>
          <p:nvPr/>
        </p:nvCxnSpPr>
        <p:spPr>
          <a:xfrm flipH="1">
            <a:off x="7080244" y="3710711"/>
            <a:ext cx="1997364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flipH="1">
            <a:off x="6104556" y="4126760"/>
            <a:ext cx="1" cy="95324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텍스트 상자 20"/>
          <p:cNvSpPr txBox="1"/>
          <p:nvPr/>
        </p:nvSpPr>
        <p:spPr>
          <a:xfrm>
            <a:off x="4717971" y="4322766"/>
            <a:ext cx="1288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dirty="0"/>
              <a:t>Report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504" y="3355111"/>
            <a:ext cx="650296" cy="650296"/>
          </a:xfrm>
          <a:prstGeom prst="rect">
            <a:avLst/>
          </a:prstGeom>
        </p:spPr>
      </p:pic>
      <p:grpSp>
        <p:nvGrpSpPr>
          <p:cNvPr id="39" name="그룹 38"/>
          <p:cNvGrpSpPr/>
          <p:nvPr/>
        </p:nvGrpSpPr>
        <p:grpSpPr>
          <a:xfrm>
            <a:off x="9649538" y="4165843"/>
            <a:ext cx="237917" cy="331863"/>
            <a:chOff x="6102996" y="5245569"/>
            <a:chExt cx="407082" cy="446301"/>
          </a:xfrm>
        </p:grpSpPr>
        <p:sp>
          <p:nvSpPr>
            <p:cNvPr id="40" name="사다리꼴[T] 42"/>
            <p:cNvSpPr/>
            <p:nvPr/>
          </p:nvSpPr>
          <p:spPr>
            <a:xfrm rot="16200000">
              <a:off x="6082027" y="5266540"/>
              <a:ext cx="442588" cy="400645"/>
            </a:xfrm>
            <a:prstGeom prst="trapezoid">
              <a:avLst>
                <a:gd name="adj" fmla="val 19926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996" y="5245569"/>
              <a:ext cx="407082" cy="446301"/>
            </a:xfrm>
            <a:prstGeom prst="rect">
              <a:avLst/>
            </a:prstGeom>
          </p:spPr>
        </p:pic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477" y="4108804"/>
            <a:ext cx="380484" cy="435971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089" y="4091686"/>
            <a:ext cx="387918" cy="470205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12" y="4676373"/>
            <a:ext cx="428177" cy="428176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163" y="4595304"/>
            <a:ext cx="590314" cy="590314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057" y="4627470"/>
            <a:ext cx="525981" cy="525981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467" y="5313191"/>
            <a:ext cx="692180" cy="692180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CCD8172D-C117-E64C-AAB6-2112E2D8CC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34" y="1596729"/>
            <a:ext cx="1112482" cy="1112482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CFDC3FA4-38C6-9B4F-B00C-FD9A7C2AE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17" y="1515706"/>
            <a:ext cx="576906" cy="576906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F1BBA872-AF0C-1F46-9DE8-E27E88BD75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17" y="2202819"/>
            <a:ext cx="576906" cy="576906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C1A7B019-C93E-0C4A-AB61-9A1FE0DBDF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74" y="1592333"/>
            <a:ext cx="1112482" cy="111248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7BC22FA0-84E7-8140-9C0E-CE4D07E85B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501" y="1395699"/>
            <a:ext cx="413150" cy="4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4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Detailed solution design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pPr/>
              <a:t>14</a:t>
            </a:fld>
            <a:endParaRPr kumimoji="1"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838200" y="1273254"/>
            <a:ext cx="10515600" cy="506306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9579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Detailed solution design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pPr/>
              <a:t>15</a:t>
            </a:fld>
            <a:endParaRPr kumimoji="1"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838200" y="1273254"/>
            <a:ext cx="10515600" cy="5063067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524001" y="2648608"/>
            <a:ext cx="1587061" cy="3224654"/>
          </a:xfrm>
          <a:prstGeom prst="rect">
            <a:avLst/>
          </a:prstGeom>
          <a:blipFill dpi="0" rotWithShape="1">
            <a:blip r:embed="rId3"/>
            <a:srcRect/>
            <a:stretch>
              <a:fillRect l="-43215" t="-42654" r="-519371" b="-1435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524001" y="2598674"/>
            <a:ext cx="1587061" cy="3274588"/>
          </a:xfrm>
          <a:prstGeom prst="rect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580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Web application module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Provide reports and statistics to the user from DB</a:t>
            </a:r>
          </a:p>
          <a:p>
            <a:r>
              <a:rPr lang="en-US" altLang="ko-KR" dirty="0"/>
              <a:t>Get inspection request from user and process the request</a:t>
            </a:r>
          </a:p>
          <a:p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pPr/>
              <a:t>16</a:t>
            </a:fld>
            <a:endParaRPr kumimoji="1" lang="ko-KR" altLang="en-US" dirty="0"/>
          </a:p>
        </p:txBody>
      </p:sp>
      <p:cxnSp>
        <p:nvCxnSpPr>
          <p:cNvPr id="10" name="직선 화살표 연결선 9"/>
          <p:cNvCxnSpPr/>
          <p:nvPr/>
        </p:nvCxnSpPr>
        <p:spPr>
          <a:xfrm flipV="1">
            <a:off x="2247804" y="3787953"/>
            <a:ext cx="2902857" cy="1451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>
            <a:off x="2247805" y="4281438"/>
            <a:ext cx="290285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2890" y="338482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Query response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12890" y="441687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Request Query</a:t>
            </a:r>
            <a:endParaRPr lang="ko-KR" altLang="en-US" dirty="0"/>
          </a:p>
        </p:txBody>
      </p:sp>
      <p:cxnSp>
        <p:nvCxnSpPr>
          <p:cNvPr id="16" name="직선 화살표 연결선 15"/>
          <p:cNvCxnSpPr/>
          <p:nvPr/>
        </p:nvCxnSpPr>
        <p:spPr>
          <a:xfrm flipV="1">
            <a:off x="7111147" y="3789292"/>
            <a:ext cx="2635019" cy="1317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>
            <a:off x="7111148" y="4281438"/>
            <a:ext cx="2635018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69930" y="336629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Serve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085521" y="439281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Request</a:t>
            </a:r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04" y="3302013"/>
            <a:ext cx="1435100" cy="14351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723" y="3348484"/>
            <a:ext cx="1393114" cy="139311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31" y="3461817"/>
            <a:ext cx="1038195" cy="103819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955" y="5305162"/>
            <a:ext cx="1426645" cy="1426645"/>
          </a:xfrm>
          <a:prstGeom prst="rect">
            <a:avLst/>
          </a:prstGeom>
        </p:spPr>
      </p:pic>
      <p:sp>
        <p:nvSpPr>
          <p:cNvPr id="23" name="텍스트 상자 51"/>
          <p:cNvSpPr txBox="1"/>
          <p:nvPr/>
        </p:nvSpPr>
        <p:spPr>
          <a:xfrm>
            <a:off x="6554213" y="5116914"/>
            <a:ext cx="2685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dirty="0"/>
              <a:t>Worker master</a:t>
            </a:r>
          </a:p>
        </p:txBody>
      </p:sp>
      <p:cxnSp>
        <p:nvCxnSpPr>
          <p:cNvPr id="24" name="직선 화살표 연결선 23"/>
          <p:cNvCxnSpPr/>
          <p:nvPr/>
        </p:nvCxnSpPr>
        <p:spPr>
          <a:xfrm>
            <a:off x="6092436" y="4826806"/>
            <a:ext cx="1079407" cy="11212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50379" y="550746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Request</a:t>
            </a:r>
            <a:endParaRPr lang="ko-KR" altLang="en-US" dirty="0"/>
          </a:p>
        </p:txBody>
      </p:sp>
      <p:sp>
        <p:nvSpPr>
          <p:cNvPr id="26" name="텍스트 상자 20"/>
          <p:cNvSpPr txBox="1"/>
          <p:nvPr/>
        </p:nvSpPr>
        <p:spPr>
          <a:xfrm>
            <a:off x="5348766" y="3031712"/>
            <a:ext cx="1487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dirty="0"/>
              <a:t>Web App</a:t>
            </a:r>
          </a:p>
        </p:txBody>
      </p:sp>
      <p:sp>
        <p:nvSpPr>
          <p:cNvPr id="27" name="텍스트 상자 20"/>
          <p:cNvSpPr txBox="1"/>
          <p:nvPr/>
        </p:nvSpPr>
        <p:spPr>
          <a:xfrm>
            <a:off x="779921" y="3031712"/>
            <a:ext cx="1487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dirty="0"/>
              <a:t>Database</a:t>
            </a:r>
          </a:p>
        </p:txBody>
      </p:sp>
      <p:sp>
        <p:nvSpPr>
          <p:cNvPr id="28" name="텍스트 상자 20"/>
          <p:cNvSpPr txBox="1"/>
          <p:nvPr/>
        </p:nvSpPr>
        <p:spPr>
          <a:xfrm>
            <a:off x="9823610" y="3031712"/>
            <a:ext cx="1487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dirty="0"/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2665066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Detailed solution design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pPr/>
              <a:t>17</a:t>
            </a:fld>
            <a:endParaRPr kumimoji="1"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838200" y="1273254"/>
            <a:ext cx="10515600" cy="5063067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977351" y="1744718"/>
            <a:ext cx="3058511" cy="4025462"/>
          </a:xfrm>
          <a:prstGeom prst="rect">
            <a:avLst/>
          </a:prstGeom>
          <a:blipFill dpi="0" rotWithShape="1">
            <a:blip r:embed="rId3"/>
            <a:srcRect/>
            <a:stretch>
              <a:fillRect l="-233420" t="-11712" r="-10396" b="-140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977351" y="1788591"/>
            <a:ext cx="3058511" cy="4128733"/>
          </a:xfrm>
          <a:prstGeom prst="rect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162097" y="4782207"/>
            <a:ext cx="1828800" cy="1135118"/>
          </a:xfrm>
          <a:prstGeom prst="rect">
            <a:avLst/>
          </a:prstGeom>
          <a:blipFill dpi="0" rotWithShape="1">
            <a:blip r:embed="rId3"/>
            <a:srcRect/>
            <a:stretch>
              <a:fillRect l="-181760" t="-309125" r="-293240" b="-369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162097" y="4782207"/>
            <a:ext cx="1828801" cy="1135118"/>
          </a:xfrm>
          <a:prstGeom prst="rect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501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14" y="2204322"/>
            <a:ext cx="1426645" cy="142664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Worker master module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Run client workers with target websites based on user’s request</a:t>
            </a:r>
          </a:p>
          <a:p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pPr/>
              <a:t>18</a:t>
            </a:fld>
            <a:endParaRPr kumimoji="1" lang="ko-KR" altLang="en-US" dirty="0"/>
          </a:p>
        </p:txBody>
      </p:sp>
      <p:cxnSp>
        <p:nvCxnSpPr>
          <p:cNvPr id="19" name="직선 화살표 연결선 18"/>
          <p:cNvCxnSpPr/>
          <p:nvPr/>
        </p:nvCxnSpPr>
        <p:spPr>
          <a:xfrm flipH="1">
            <a:off x="3294743" y="3462855"/>
            <a:ext cx="2594429" cy="768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H="1">
            <a:off x="4602844" y="3462855"/>
            <a:ext cx="1286328" cy="840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5910944" y="3462855"/>
            <a:ext cx="0" cy="840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5910944" y="3462855"/>
            <a:ext cx="1342571" cy="840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5910944" y="3462855"/>
            <a:ext cx="2931885" cy="840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86123" y="3462855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Command to visit websites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054439" y="5783721"/>
            <a:ext cx="1043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Request</a:t>
            </a:r>
            <a:endParaRPr lang="ko-KR" altLang="en-US" dirty="0"/>
          </a:p>
        </p:txBody>
      </p:sp>
      <p:cxnSp>
        <p:nvCxnSpPr>
          <p:cNvPr id="37" name="직선 화살표 연결선 36"/>
          <p:cNvCxnSpPr/>
          <p:nvPr/>
        </p:nvCxnSpPr>
        <p:spPr>
          <a:xfrm>
            <a:off x="2971800" y="5716096"/>
            <a:ext cx="0" cy="4989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그림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97" y="4431907"/>
            <a:ext cx="1089006" cy="1089006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40" y="4431907"/>
            <a:ext cx="1089006" cy="1089006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441" y="4431907"/>
            <a:ext cx="1089006" cy="1089006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83" y="4431907"/>
            <a:ext cx="1089006" cy="1089006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326" y="4431907"/>
            <a:ext cx="1089006" cy="1089006"/>
          </a:xfrm>
          <a:prstGeom prst="rect">
            <a:avLst/>
          </a:prstGeom>
        </p:spPr>
      </p:pic>
      <p:grpSp>
        <p:nvGrpSpPr>
          <p:cNvPr id="42" name="그룹 41"/>
          <p:cNvGrpSpPr/>
          <p:nvPr/>
        </p:nvGrpSpPr>
        <p:grpSpPr>
          <a:xfrm>
            <a:off x="3159659" y="5261889"/>
            <a:ext cx="364070" cy="399145"/>
            <a:chOff x="6102996" y="5245569"/>
            <a:chExt cx="407082" cy="446301"/>
          </a:xfrm>
        </p:grpSpPr>
        <p:sp>
          <p:nvSpPr>
            <p:cNvPr id="43" name="사다리꼴[T] 42"/>
            <p:cNvSpPr/>
            <p:nvPr/>
          </p:nvSpPr>
          <p:spPr>
            <a:xfrm rot="16200000">
              <a:off x="6082027" y="5266540"/>
              <a:ext cx="442588" cy="400645"/>
            </a:xfrm>
            <a:prstGeom prst="trapezoid">
              <a:avLst>
                <a:gd name="adj" fmla="val 19926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996" y="5245569"/>
              <a:ext cx="407082" cy="446301"/>
            </a:xfrm>
            <a:prstGeom prst="rect">
              <a:avLst/>
            </a:prstGeom>
          </p:spPr>
        </p:pic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76" y="5198425"/>
            <a:ext cx="419100" cy="480219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433" y="5252803"/>
            <a:ext cx="380984" cy="461800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765" y="5268748"/>
            <a:ext cx="380984" cy="461800"/>
          </a:xfrm>
          <a:prstGeom prst="rect">
            <a:avLst/>
          </a:prstGeom>
        </p:spPr>
      </p:pic>
      <p:grpSp>
        <p:nvGrpSpPr>
          <p:cNvPr id="49" name="그룹 48"/>
          <p:cNvGrpSpPr/>
          <p:nvPr/>
        </p:nvGrpSpPr>
        <p:grpSpPr>
          <a:xfrm>
            <a:off x="9052275" y="5267608"/>
            <a:ext cx="364070" cy="399145"/>
            <a:chOff x="6102996" y="5245569"/>
            <a:chExt cx="407082" cy="446301"/>
          </a:xfrm>
        </p:grpSpPr>
        <p:sp>
          <p:nvSpPr>
            <p:cNvPr id="50" name="사다리꼴[T] 49"/>
            <p:cNvSpPr/>
            <p:nvPr/>
          </p:nvSpPr>
          <p:spPr>
            <a:xfrm rot="16200000">
              <a:off x="6082027" y="5266540"/>
              <a:ext cx="442588" cy="400645"/>
            </a:xfrm>
            <a:prstGeom prst="trapezoid">
              <a:avLst>
                <a:gd name="adj" fmla="val 19926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51" name="그림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996" y="5245569"/>
              <a:ext cx="407082" cy="446301"/>
            </a:xfrm>
            <a:prstGeom prst="rect">
              <a:avLst/>
            </a:prstGeom>
          </p:spPr>
        </p:pic>
      </p:grpSp>
      <p:sp>
        <p:nvSpPr>
          <p:cNvPr id="52" name="텍스트 상자 51"/>
          <p:cNvSpPr txBox="1"/>
          <p:nvPr/>
        </p:nvSpPr>
        <p:spPr>
          <a:xfrm>
            <a:off x="4568372" y="2016074"/>
            <a:ext cx="2685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dirty="0"/>
              <a:t>Worker master</a:t>
            </a:r>
          </a:p>
        </p:txBody>
      </p:sp>
      <p:cxnSp>
        <p:nvCxnSpPr>
          <p:cNvPr id="53" name="직선 화살표 연결선 52"/>
          <p:cNvCxnSpPr/>
          <p:nvPr/>
        </p:nvCxnSpPr>
        <p:spPr>
          <a:xfrm>
            <a:off x="4516421" y="5716096"/>
            <a:ext cx="0" cy="4989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>
            <a:off x="5944575" y="5716096"/>
            <a:ext cx="0" cy="4989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7376886" y="5716096"/>
            <a:ext cx="0" cy="4989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/>
          <p:nvPr/>
        </p:nvCxnSpPr>
        <p:spPr>
          <a:xfrm>
            <a:off x="8842829" y="5716096"/>
            <a:ext cx="0" cy="4989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그림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35" y="2203500"/>
            <a:ext cx="1435100" cy="1435100"/>
          </a:xfrm>
          <a:prstGeom prst="rect">
            <a:avLst/>
          </a:prstGeom>
        </p:spPr>
      </p:pic>
      <p:sp>
        <p:nvSpPr>
          <p:cNvPr id="35" name="텍스트 상자 20"/>
          <p:cNvSpPr txBox="1"/>
          <p:nvPr/>
        </p:nvSpPr>
        <p:spPr>
          <a:xfrm>
            <a:off x="1503015" y="2012126"/>
            <a:ext cx="1487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dirty="0"/>
              <a:t>Web App</a:t>
            </a:r>
          </a:p>
        </p:txBody>
      </p:sp>
      <p:cxnSp>
        <p:nvCxnSpPr>
          <p:cNvPr id="57" name="직선 화살표 연결선 56"/>
          <p:cNvCxnSpPr/>
          <p:nvPr/>
        </p:nvCxnSpPr>
        <p:spPr>
          <a:xfrm flipV="1">
            <a:off x="3159661" y="2924136"/>
            <a:ext cx="179333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258675" y="248353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User Request</a:t>
            </a:r>
            <a:endParaRPr lang="ko-KR" altLang="en-US" dirty="0"/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217" y="5294626"/>
            <a:ext cx="337896" cy="337896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03" y="5286776"/>
            <a:ext cx="391868" cy="391868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18" y="5276274"/>
            <a:ext cx="370449" cy="370449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521" y="5294626"/>
            <a:ext cx="337896" cy="337896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04" y="5286776"/>
            <a:ext cx="391868" cy="3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15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Detailed solution design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pPr/>
              <a:t>19</a:t>
            </a:fld>
            <a:endParaRPr kumimoji="1"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838200" y="1273254"/>
            <a:ext cx="10515600" cy="5063067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183117" y="2753710"/>
            <a:ext cx="1881352" cy="2039007"/>
          </a:xfrm>
          <a:prstGeom prst="rect">
            <a:avLst/>
          </a:prstGeom>
          <a:blipFill dpi="0" rotWithShape="1">
            <a:blip r:embed="rId3"/>
            <a:srcRect/>
            <a:stretch>
              <a:fillRect l="-177795" t="-72610" r="-281145" b="-757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183117" y="2753710"/>
            <a:ext cx="1881352" cy="2039007"/>
          </a:xfrm>
          <a:prstGeom prst="rect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04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 statement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76BB365-172A-FB4E-82FE-730D0D08657E}" type="slidenum">
              <a:rPr kumimoji="1" lang="ko-KR" altLang="en-US" smtClean="0"/>
              <a:t>2</a:t>
            </a:fld>
            <a:endParaRPr kumimoji="1"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504121" y="2042482"/>
            <a:ext cx="9183757" cy="3608306"/>
          </a:xfrm>
          <a:prstGeom prst="rect">
            <a:avLst/>
          </a:prstGeom>
          <a:noFill/>
          <a:ln w="63500">
            <a:solidFill>
              <a:srgbClr val="006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500" dirty="0">
                <a:solidFill>
                  <a:schemeClr val="tx1"/>
                </a:solidFill>
              </a:rPr>
              <a:t>There are </a:t>
            </a:r>
            <a:r>
              <a:rPr lang="en-US" altLang="ko-KR" sz="6000" b="1" dirty="0">
                <a:solidFill>
                  <a:schemeClr val="tx1"/>
                </a:solidFill>
              </a:rPr>
              <a:t>no services</a:t>
            </a:r>
            <a:r>
              <a:rPr lang="en-US" altLang="ko-KR" sz="4500" dirty="0">
                <a:solidFill>
                  <a:schemeClr val="tx1"/>
                </a:solidFill>
              </a:rPr>
              <a:t> that detect websites which collect </a:t>
            </a:r>
            <a:r>
              <a:rPr lang="en-US" altLang="ko-KR" sz="6000" b="1" u="sng" dirty="0">
                <a:solidFill>
                  <a:schemeClr val="tx1"/>
                </a:solidFill>
              </a:rPr>
              <a:t>sensitive</a:t>
            </a:r>
            <a:r>
              <a:rPr lang="en-US" altLang="ko-KR" sz="4500" u="sng" dirty="0">
                <a:solidFill>
                  <a:schemeClr val="tx1"/>
                </a:solidFill>
              </a:rPr>
              <a:t> information</a:t>
            </a:r>
          </a:p>
        </p:txBody>
      </p:sp>
    </p:spTree>
    <p:extLst>
      <p:ext uri="{BB962C8B-B14F-4D97-AF65-F5344CB8AC3E}">
        <p14:creationId xmlns:p14="http://schemas.microsoft.com/office/powerpoint/2010/main" val="850564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Proxy module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Intercept </a:t>
            </a:r>
            <a:r>
              <a:rPr lang="en-US" altLang="ko-KR"/>
              <a:t>HTTP/HTTPS response, </a:t>
            </a:r>
            <a:r>
              <a:rPr lang="en-US" altLang="ko-KR" dirty="0"/>
              <a:t>and replace the original JavaScript with modified one</a:t>
            </a:r>
          </a:p>
          <a:p>
            <a:r>
              <a:rPr lang="en-US" altLang="ko-KR" dirty="0"/>
              <a:t>Collect reports from client and send them to DB module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pPr/>
              <a:t>20</a:t>
            </a:fld>
            <a:endParaRPr kumimoji="1" lang="ko-KR" altLang="en-US" dirty="0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2435360" y="3908687"/>
            <a:ext cx="2784474" cy="154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6922543" y="3992926"/>
            <a:ext cx="28879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flipH="1">
            <a:off x="6884441" y="4422346"/>
            <a:ext cx="29260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41006" y="3583959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Original JavaScript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196399" y="4410285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Modified JavaScript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83433" y="345984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Request</a:t>
            </a:r>
            <a:endParaRPr lang="ko-KR" altLang="en-US" dirty="0"/>
          </a:p>
        </p:txBody>
      </p:sp>
      <p:cxnSp>
        <p:nvCxnSpPr>
          <p:cNvPr id="33" name="직선 화살표 연결선 32"/>
          <p:cNvCxnSpPr/>
          <p:nvPr/>
        </p:nvCxnSpPr>
        <p:spPr>
          <a:xfrm flipH="1">
            <a:off x="2435360" y="4267617"/>
            <a:ext cx="2740022" cy="9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15891" y="430857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Response</a:t>
            </a:r>
            <a:endParaRPr lang="ko-KR" altLang="en-US" dirty="0"/>
          </a:p>
        </p:txBody>
      </p:sp>
      <p:cxnSp>
        <p:nvCxnSpPr>
          <p:cNvPr id="40" name="직선 화살표 연결선 39"/>
          <p:cNvCxnSpPr/>
          <p:nvPr/>
        </p:nvCxnSpPr>
        <p:spPr>
          <a:xfrm>
            <a:off x="2465317" y="4819274"/>
            <a:ext cx="275451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66789" y="49078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Report</a:t>
            </a:r>
            <a:endParaRPr lang="ko-KR" altLang="en-US" dirty="0"/>
          </a:p>
        </p:txBody>
      </p:sp>
      <p:cxnSp>
        <p:nvCxnSpPr>
          <p:cNvPr id="42" name="직선 화살표 연결선 41"/>
          <p:cNvCxnSpPr/>
          <p:nvPr/>
        </p:nvCxnSpPr>
        <p:spPr>
          <a:xfrm>
            <a:off x="6121666" y="4974575"/>
            <a:ext cx="1657428" cy="46295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909438">
            <a:off x="6085873" y="514524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Report</a:t>
            </a:r>
            <a:r>
              <a:rPr lang="ko-KR" altLang="en-US" dirty="0"/>
              <a:t> </a:t>
            </a:r>
            <a:r>
              <a:rPr lang="en-US" altLang="ko-KR" dirty="0"/>
              <a:t>Query</a:t>
            </a:r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92" y="3478165"/>
            <a:ext cx="1484349" cy="1484349"/>
          </a:xfrm>
          <a:prstGeom prst="rect">
            <a:avLst/>
          </a:prstGeom>
        </p:spPr>
      </p:pic>
      <p:sp>
        <p:nvSpPr>
          <p:cNvPr id="30" name="텍스트 상자 29"/>
          <p:cNvSpPr txBox="1"/>
          <p:nvPr/>
        </p:nvSpPr>
        <p:spPr>
          <a:xfrm>
            <a:off x="563580" y="3226762"/>
            <a:ext cx="195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dirty="0"/>
              <a:t>Client workers</a:t>
            </a:r>
            <a:endParaRPr kumimoji="1" lang="ko-KR" altLang="en-US" dirty="0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44" y="3730268"/>
            <a:ext cx="1089006" cy="1089006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69" y="3599907"/>
            <a:ext cx="1202382" cy="1202382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94" y="5359108"/>
            <a:ext cx="1038195" cy="1038195"/>
          </a:xfrm>
          <a:prstGeom prst="rect">
            <a:avLst/>
          </a:prstGeom>
        </p:spPr>
      </p:pic>
      <p:sp>
        <p:nvSpPr>
          <p:cNvPr id="51" name="텍스트 상자 50"/>
          <p:cNvSpPr txBox="1"/>
          <p:nvPr/>
        </p:nvSpPr>
        <p:spPr>
          <a:xfrm>
            <a:off x="7549240" y="4892491"/>
            <a:ext cx="1487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dirty="0"/>
              <a:t>Database</a:t>
            </a:r>
            <a:endParaRPr kumimoji="1" lang="ko-KR" altLang="en-US" sz="2000" dirty="0"/>
          </a:p>
        </p:txBody>
      </p:sp>
      <p:sp>
        <p:nvSpPr>
          <p:cNvPr id="24" name="텍스트 상자 6"/>
          <p:cNvSpPr txBox="1"/>
          <p:nvPr/>
        </p:nvSpPr>
        <p:spPr>
          <a:xfrm>
            <a:off x="9726418" y="3222573"/>
            <a:ext cx="163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dirty="0"/>
              <a:t>JS modifier</a:t>
            </a:r>
            <a:endParaRPr kumimoji="1" lang="ko-KR" altLang="en-US" dirty="0"/>
          </a:p>
        </p:txBody>
      </p:sp>
      <p:sp>
        <p:nvSpPr>
          <p:cNvPr id="25" name="텍스트 상자 6"/>
          <p:cNvSpPr txBox="1"/>
          <p:nvPr/>
        </p:nvSpPr>
        <p:spPr>
          <a:xfrm>
            <a:off x="5643085" y="3226762"/>
            <a:ext cx="95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dirty="0"/>
              <a:t>Proxy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2439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Plan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pPr/>
              <a:t>21</a:t>
            </a:fld>
            <a:endParaRPr kumimoji="1" lang="ko-KR" altLang="en-US" dirty="0"/>
          </a:p>
        </p:txBody>
      </p:sp>
      <p:cxnSp>
        <p:nvCxnSpPr>
          <p:cNvPr id="72" name="직선 화살표 연결선 71"/>
          <p:cNvCxnSpPr/>
          <p:nvPr/>
        </p:nvCxnSpPr>
        <p:spPr>
          <a:xfrm>
            <a:off x="838200" y="5592726"/>
            <a:ext cx="10515600" cy="0"/>
          </a:xfrm>
          <a:prstGeom prst="straightConnector1">
            <a:avLst/>
          </a:prstGeom>
          <a:ln w="1143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텍스트 상자 72"/>
          <p:cNvSpPr txBox="1"/>
          <p:nvPr/>
        </p:nvSpPr>
        <p:spPr>
          <a:xfrm>
            <a:off x="2002465" y="5055196"/>
            <a:ext cx="216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595959"/>
                </a:solidFill>
                <a:latin typeface="Calibri" panose="020F0502020204030204" pitchFamily="34" charset="0"/>
              </a:rPr>
              <a:t>September</a:t>
            </a:r>
            <a:endParaRPr kumimoji="1" lang="ko-KR" altLang="en-US" dirty="0"/>
          </a:p>
        </p:txBody>
      </p:sp>
      <p:cxnSp>
        <p:nvCxnSpPr>
          <p:cNvPr id="75" name="직선 연결선[R] 74"/>
          <p:cNvCxnSpPr/>
          <p:nvPr/>
        </p:nvCxnSpPr>
        <p:spPr>
          <a:xfrm>
            <a:off x="3980121" y="5395581"/>
            <a:ext cx="0" cy="431061"/>
          </a:xfrm>
          <a:prstGeom prst="line">
            <a:avLst/>
          </a:prstGeom>
          <a:ln w="1143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[R] 75"/>
          <p:cNvCxnSpPr/>
          <p:nvPr/>
        </p:nvCxnSpPr>
        <p:spPr>
          <a:xfrm>
            <a:off x="7683798" y="5353715"/>
            <a:ext cx="0" cy="431061"/>
          </a:xfrm>
          <a:prstGeom prst="line">
            <a:avLst/>
          </a:prstGeom>
          <a:ln w="1143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직사각형 76"/>
          <p:cNvSpPr/>
          <p:nvPr/>
        </p:nvSpPr>
        <p:spPr>
          <a:xfrm>
            <a:off x="5448418" y="5071367"/>
            <a:ext cx="958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rgbClr val="595959"/>
                </a:solidFill>
                <a:latin typeface="Calibri" panose="020F0502020204030204" pitchFamily="34" charset="0"/>
              </a:rPr>
              <a:t>October</a:t>
            </a:r>
            <a:endParaRPr lang="ko-KR" altLang="en-US" dirty="0"/>
          </a:p>
        </p:txBody>
      </p:sp>
      <p:sp>
        <p:nvSpPr>
          <p:cNvPr id="78" name="직사각형 77"/>
          <p:cNvSpPr/>
          <p:nvPr/>
        </p:nvSpPr>
        <p:spPr>
          <a:xfrm>
            <a:off x="9009055" y="5055196"/>
            <a:ext cx="119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95959"/>
                </a:solidFill>
                <a:latin typeface="Calibri" panose="020F0502020204030204" pitchFamily="34" charset="0"/>
              </a:rPr>
              <a:t>November</a:t>
            </a:r>
            <a:endParaRPr lang="ko-KR" altLang="en-US" dirty="0"/>
          </a:p>
        </p:txBody>
      </p:sp>
      <p:sp>
        <p:nvSpPr>
          <p:cNvPr id="84" name="오른쪽 화살표[R] 83"/>
          <p:cNvSpPr/>
          <p:nvPr/>
        </p:nvSpPr>
        <p:spPr>
          <a:xfrm>
            <a:off x="544033" y="1756102"/>
            <a:ext cx="3627474" cy="67952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>
                <a:solidFill>
                  <a:schemeClr val="tx1"/>
                </a:solidFill>
              </a:rPr>
              <a:t>Design backend / proxy system</a:t>
            </a:r>
            <a:endParaRPr kumimoji="1" lang="ko-KR" altLang="en-US" dirty="0">
              <a:solidFill>
                <a:schemeClr val="tx1"/>
              </a:solidFill>
            </a:endParaRPr>
          </a:p>
        </p:txBody>
      </p:sp>
      <p:sp>
        <p:nvSpPr>
          <p:cNvPr id="85" name="오른쪽 화살표[R] 84"/>
          <p:cNvSpPr/>
          <p:nvPr/>
        </p:nvSpPr>
        <p:spPr>
          <a:xfrm>
            <a:off x="8558346" y="4537062"/>
            <a:ext cx="2700673" cy="67952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>
                <a:solidFill>
                  <a:schemeClr val="tx1"/>
                </a:solidFill>
              </a:rPr>
              <a:t>Finalize Project</a:t>
            </a:r>
            <a:endParaRPr kumimoji="1" lang="ko-KR" altLang="en-US" dirty="0">
              <a:solidFill>
                <a:schemeClr val="tx1"/>
              </a:solidFill>
            </a:endParaRPr>
          </a:p>
        </p:txBody>
      </p:sp>
      <p:sp>
        <p:nvSpPr>
          <p:cNvPr id="86" name="오른쪽 화살표[R] 85"/>
          <p:cNvSpPr/>
          <p:nvPr/>
        </p:nvSpPr>
        <p:spPr>
          <a:xfrm>
            <a:off x="891361" y="2388738"/>
            <a:ext cx="3627474" cy="67952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>
                <a:solidFill>
                  <a:schemeClr val="tx1"/>
                </a:solidFill>
              </a:rPr>
              <a:t>Design Web app</a:t>
            </a:r>
            <a:endParaRPr kumimoji="1" lang="ko-KR" altLang="en-US" dirty="0">
              <a:solidFill>
                <a:schemeClr val="tx1"/>
              </a:solidFill>
            </a:endParaRPr>
          </a:p>
        </p:txBody>
      </p:sp>
      <p:sp>
        <p:nvSpPr>
          <p:cNvPr id="87" name="오른쪽 화살표[R] 86"/>
          <p:cNvSpPr/>
          <p:nvPr/>
        </p:nvSpPr>
        <p:spPr>
          <a:xfrm>
            <a:off x="4171506" y="3597969"/>
            <a:ext cx="3512292" cy="662908"/>
          </a:xfrm>
          <a:prstGeom prst="rightArrow">
            <a:avLst>
              <a:gd name="adj1" fmla="val 43741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>
                <a:solidFill>
                  <a:schemeClr val="tx1"/>
                </a:solidFill>
              </a:rPr>
              <a:t>Develop Web app</a:t>
            </a:r>
            <a:endParaRPr kumimoji="1" lang="ko-KR" altLang="en-US" dirty="0">
              <a:solidFill>
                <a:schemeClr val="tx1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4171506" y="3779890"/>
            <a:ext cx="347328" cy="2945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0" name="오른쪽 화살표[R] 89"/>
          <p:cNvSpPr/>
          <p:nvPr/>
        </p:nvSpPr>
        <p:spPr>
          <a:xfrm>
            <a:off x="5469682" y="4078920"/>
            <a:ext cx="3140917" cy="679523"/>
          </a:xfrm>
          <a:prstGeom prst="rightArrow">
            <a:avLst>
              <a:gd name="adj1" fmla="val 43741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 smtClean="0">
                <a:solidFill>
                  <a:schemeClr val="tx1"/>
                </a:solidFill>
              </a:rPr>
              <a:t>Testing &amp;Evaluation</a:t>
            </a:r>
            <a:endParaRPr kumimoji="1" lang="ko-KR" altLang="en-US" dirty="0">
              <a:solidFill>
                <a:schemeClr val="tx1"/>
              </a:solidFill>
            </a:endParaRPr>
          </a:p>
        </p:txBody>
      </p:sp>
      <p:sp>
        <p:nvSpPr>
          <p:cNvPr id="91" name="오른쪽 화살표[R] 90"/>
          <p:cNvSpPr/>
          <p:nvPr/>
        </p:nvSpPr>
        <p:spPr>
          <a:xfrm>
            <a:off x="2509284" y="3078966"/>
            <a:ext cx="5647657" cy="679523"/>
          </a:xfrm>
          <a:prstGeom prst="rightArrow">
            <a:avLst>
              <a:gd name="adj1" fmla="val 43741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solidFill>
                <a:schemeClr val="tx1"/>
              </a:solidFill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2498652" y="3272420"/>
            <a:ext cx="2020182" cy="295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3" name="텍스트 상자 92"/>
          <p:cNvSpPr txBox="1"/>
          <p:nvPr/>
        </p:nvSpPr>
        <p:spPr>
          <a:xfrm>
            <a:off x="3386211" y="3231314"/>
            <a:ext cx="4159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Develop     </a:t>
            </a:r>
            <a:r>
              <a:rPr kumimoji="1" lang="en-US" altLang="ko-KR"/>
              <a:t>backend / </a:t>
            </a:r>
            <a:r>
              <a:rPr kumimoji="1" lang="en-US" altLang="ko-KR" dirty="0"/>
              <a:t>proxy system</a:t>
            </a:r>
            <a:endParaRPr kumimoji="1" lang="ko-KR" altLang="en-US" dirty="0"/>
          </a:p>
        </p:txBody>
      </p:sp>
      <p:cxnSp>
        <p:nvCxnSpPr>
          <p:cNvPr id="96" name="직선 연결선[R] 95"/>
          <p:cNvCxnSpPr/>
          <p:nvPr/>
        </p:nvCxnSpPr>
        <p:spPr>
          <a:xfrm>
            <a:off x="4518834" y="1579703"/>
            <a:ext cx="0" cy="404103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텍스트 상자 96"/>
          <p:cNvSpPr txBox="1"/>
          <p:nvPr/>
        </p:nvSpPr>
        <p:spPr>
          <a:xfrm>
            <a:off x="3900377" y="1203631"/>
            <a:ext cx="214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/>
              <a:t>Now Here!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8494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Plan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pPr/>
              <a:t>22</a:t>
            </a:fld>
            <a:endParaRPr kumimoji="1" lang="ko-KR" altLang="en-US" dirty="0"/>
          </a:p>
        </p:txBody>
      </p:sp>
      <p:sp>
        <p:nvSpPr>
          <p:cNvPr id="15" name="타원 14"/>
          <p:cNvSpPr/>
          <p:nvPr/>
        </p:nvSpPr>
        <p:spPr>
          <a:xfrm>
            <a:off x="4402157" y="1620945"/>
            <a:ext cx="143219" cy="1432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5766422" y="1628125"/>
            <a:ext cx="143219" cy="143219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FF00"/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7130687" y="1620946"/>
            <a:ext cx="143219" cy="143219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5376" y="151900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Park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09641" y="151900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Choi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73906" y="151900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Kim</a:t>
            </a:r>
            <a:endParaRPr lang="ko-KR" altLang="en-US" dirty="0"/>
          </a:p>
        </p:txBody>
      </p:sp>
      <p:graphicFrame>
        <p:nvGraphicFramePr>
          <p:cNvPr id="13" name="내용 개체 틀 12"/>
          <p:cNvGraphicFramePr>
            <a:graphicFrameLocks noGrp="1"/>
          </p:cNvGraphicFramePr>
          <p:nvPr>
            <p:ph idx="1"/>
            <p:extLst/>
          </p:nvPr>
        </p:nvGraphicFramePr>
        <p:xfrm>
          <a:off x="838201" y="1677571"/>
          <a:ext cx="10515597" cy="4260096"/>
        </p:xfrm>
        <a:graphic>
          <a:graphicData uri="http://schemas.openxmlformats.org/drawingml/2006/table">
            <a:tbl>
              <a:tblPr/>
              <a:tblGrid>
                <a:gridCol w="155144">
                  <a:extLst>
                    <a:ext uri="{9D8B030D-6E8A-4147-A177-3AD203B41FA5}">
                      <a16:colId xmlns:a16="http://schemas.microsoft.com/office/drawing/2014/main" val="2682955604"/>
                    </a:ext>
                  </a:extLst>
                </a:gridCol>
                <a:gridCol w="255532">
                  <a:extLst>
                    <a:ext uri="{9D8B030D-6E8A-4147-A177-3AD203B41FA5}">
                      <a16:colId xmlns:a16="http://schemas.microsoft.com/office/drawing/2014/main" val="4148358301"/>
                    </a:ext>
                  </a:extLst>
                </a:gridCol>
                <a:gridCol w="255532">
                  <a:extLst>
                    <a:ext uri="{9D8B030D-6E8A-4147-A177-3AD203B41FA5}">
                      <a16:colId xmlns:a16="http://schemas.microsoft.com/office/drawing/2014/main" val="3115411735"/>
                    </a:ext>
                  </a:extLst>
                </a:gridCol>
                <a:gridCol w="255532">
                  <a:extLst>
                    <a:ext uri="{9D8B030D-6E8A-4147-A177-3AD203B41FA5}">
                      <a16:colId xmlns:a16="http://schemas.microsoft.com/office/drawing/2014/main" val="1105734736"/>
                    </a:ext>
                  </a:extLst>
                </a:gridCol>
                <a:gridCol w="4373707">
                  <a:extLst>
                    <a:ext uri="{9D8B030D-6E8A-4147-A177-3AD203B41FA5}">
                      <a16:colId xmlns:a16="http://schemas.microsoft.com/office/drawing/2014/main" val="2258855429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2103982211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170495132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2519370339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2224045519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627372935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2413015478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1537303062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2989811127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2792493501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2686753729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1625705256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720870477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1378494637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3158843485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3419701955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1416067014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2074681668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3466259927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2595608681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2724064610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3796055341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3012038681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3254539601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138914123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938198137"/>
                    </a:ext>
                  </a:extLst>
                </a:gridCol>
                <a:gridCol w="200775">
                  <a:extLst>
                    <a:ext uri="{9D8B030D-6E8A-4147-A177-3AD203B41FA5}">
                      <a16:colId xmlns:a16="http://schemas.microsoft.com/office/drawing/2014/main" val="2005639012"/>
                    </a:ext>
                  </a:extLst>
                </a:gridCol>
              </a:tblGrid>
              <a:tr h="547688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0" b="1" i="0" u="none" strike="noStrike">
                          <a:solidFill>
                            <a:srgbClr val="735773"/>
                          </a:solidFill>
                          <a:effectLst/>
                          <a:latin typeface="Corbel" panose="020B0503020204020204" pitchFamily="34" charset="0"/>
                        </a:rPr>
                        <a:t>Gantt Chart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94420"/>
                  </a:ext>
                </a:extLst>
              </a:tr>
              <a:tr h="191691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1" u="none" strike="noStrike">
                        <a:solidFill>
                          <a:srgbClr val="7357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8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　</a:t>
                      </a:r>
                    </a:p>
                  </a:txBody>
                  <a:tcPr marL="6846" marR="6846" marT="6846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Plan Duration</a:t>
                      </a:r>
                    </a:p>
                  </a:txBody>
                  <a:tcPr marL="6846" marR="6846" marT="68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8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　</a:t>
                      </a:r>
                    </a:p>
                  </a:txBody>
                  <a:tcPr marL="6846" marR="6846" marT="6846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CAB9CA"/>
                      </a:bgClr>
                    </a:patt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Actual Start</a:t>
                      </a:r>
                    </a:p>
                  </a:txBody>
                  <a:tcPr marL="6846" marR="6846" marT="68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8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　</a:t>
                      </a:r>
                    </a:p>
                  </a:txBody>
                  <a:tcPr marL="6846" marR="6846" marT="6846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% Complete</a:t>
                      </a:r>
                    </a:p>
                  </a:txBody>
                  <a:tcPr marL="6846" marR="6846" marT="68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8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　</a:t>
                      </a:r>
                    </a:p>
                  </a:txBody>
                  <a:tcPr marL="6846" marR="6846" marT="6846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7DEB9"/>
                      </a:bgClr>
                    </a:pattFill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Actual (beyond plan)</a:t>
                      </a:r>
                    </a:p>
                  </a:txBody>
                  <a:tcPr marL="6846" marR="6846" marT="68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216982"/>
                  </a:ext>
                </a:extLst>
              </a:tr>
              <a:tr h="364669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Park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Choi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Kim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974824"/>
                  </a:ext>
                </a:extLst>
              </a:tr>
              <a:tr h="143768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2679"/>
                  </a:ext>
                </a:extLst>
              </a:tr>
              <a:tr h="301228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FF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FF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Search for example web application design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D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982290"/>
                  </a:ext>
                </a:extLst>
              </a:tr>
              <a:tr h="301228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FF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FF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Build JavaScript modifier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B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B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B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B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D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D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699636"/>
                  </a:ext>
                </a:extLst>
              </a:tr>
              <a:tr h="301228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FF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Build proxy that intercepts script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B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B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B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B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D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D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996094"/>
                  </a:ext>
                </a:extLst>
              </a:tr>
              <a:tr h="301228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FF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Design backend system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D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D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383414"/>
                  </a:ext>
                </a:extLst>
              </a:tr>
              <a:tr h="301228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FF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Design web application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D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D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278947"/>
                  </a:ext>
                </a:extLst>
              </a:tr>
              <a:tr h="301228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FF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 DB module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D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D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72578"/>
                  </a:ext>
                </a:extLst>
              </a:tr>
              <a:tr h="301228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FF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Implement demo web application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CAB9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D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CAB9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481834"/>
                  </a:ext>
                </a:extLst>
              </a:tr>
              <a:tr h="301228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FF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Define DB schema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CAB9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252591"/>
                  </a:ext>
                </a:extLst>
              </a:tr>
              <a:tr h="301228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FF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Implement proxy module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B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948458"/>
                  </a:ext>
                </a:extLst>
              </a:tr>
              <a:tr h="301228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FF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Testing (Before MOSP)</a:t>
                      </a: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D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6" marR="6846" marT="68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041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476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Plan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pPr/>
              <a:t>23</a:t>
            </a:fld>
            <a:endParaRPr kumimoji="1"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53800" y="568744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…</a:t>
            </a:r>
          </a:p>
        </p:txBody>
      </p:sp>
      <p:sp>
        <p:nvSpPr>
          <p:cNvPr id="8" name="타원 7"/>
          <p:cNvSpPr/>
          <p:nvPr/>
        </p:nvSpPr>
        <p:spPr>
          <a:xfrm>
            <a:off x="4402157" y="1620945"/>
            <a:ext cx="143219" cy="1432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5766422" y="1628125"/>
            <a:ext cx="143219" cy="143219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FF00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7130687" y="1620946"/>
            <a:ext cx="143219" cy="143219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5376" y="151900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Park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09641" y="151900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Choi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73906" y="151900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Kim</a:t>
            </a:r>
            <a:endParaRPr lang="ko-KR" altLang="en-US" dirty="0"/>
          </a:p>
        </p:txBody>
      </p:sp>
      <p:graphicFrame>
        <p:nvGraphicFramePr>
          <p:cNvPr id="15" name="내용 개체 틀 14"/>
          <p:cNvGraphicFramePr>
            <a:graphicFrameLocks noGrp="1"/>
          </p:cNvGraphicFramePr>
          <p:nvPr>
            <p:ph idx="1"/>
            <p:extLst/>
          </p:nvPr>
        </p:nvGraphicFramePr>
        <p:xfrm>
          <a:off x="838201" y="1650542"/>
          <a:ext cx="10515597" cy="4314153"/>
        </p:xfrm>
        <a:graphic>
          <a:graphicData uri="http://schemas.openxmlformats.org/drawingml/2006/table">
            <a:tbl>
              <a:tblPr/>
              <a:tblGrid>
                <a:gridCol w="146739">
                  <a:extLst>
                    <a:ext uri="{9D8B030D-6E8A-4147-A177-3AD203B41FA5}">
                      <a16:colId xmlns:a16="http://schemas.microsoft.com/office/drawing/2014/main" val="988237699"/>
                    </a:ext>
                  </a:extLst>
                </a:gridCol>
                <a:gridCol w="241688">
                  <a:extLst>
                    <a:ext uri="{9D8B030D-6E8A-4147-A177-3AD203B41FA5}">
                      <a16:colId xmlns:a16="http://schemas.microsoft.com/office/drawing/2014/main" val="3125031422"/>
                    </a:ext>
                  </a:extLst>
                </a:gridCol>
                <a:gridCol w="241688">
                  <a:extLst>
                    <a:ext uri="{9D8B030D-6E8A-4147-A177-3AD203B41FA5}">
                      <a16:colId xmlns:a16="http://schemas.microsoft.com/office/drawing/2014/main" val="773980997"/>
                    </a:ext>
                  </a:extLst>
                </a:gridCol>
                <a:gridCol w="241688">
                  <a:extLst>
                    <a:ext uri="{9D8B030D-6E8A-4147-A177-3AD203B41FA5}">
                      <a16:colId xmlns:a16="http://schemas.microsoft.com/office/drawing/2014/main" val="3952695113"/>
                    </a:ext>
                  </a:extLst>
                </a:gridCol>
                <a:gridCol w="4136752">
                  <a:extLst>
                    <a:ext uri="{9D8B030D-6E8A-4147-A177-3AD203B41FA5}">
                      <a16:colId xmlns:a16="http://schemas.microsoft.com/office/drawing/2014/main" val="1484393976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1494030773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286123223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1656386342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3575669367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2080156055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1703771961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592298381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4106404112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745856071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2105245465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3891306438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1068142237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2116851684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1881634800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1853734623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10353537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274266018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327694004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2162705581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2084861283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2723919452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2420408125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2328420400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2362672464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1657362416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86721150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135460062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1508056941"/>
                    </a:ext>
                  </a:extLst>
                </a:gridCol>
                <a:gridCol w="189898">
                  <a:extLst>
                    <a:ext uri="{9D8B030D-6E8A-4147-A177-3AD203B41FA5}">
                      <a16:colId xmlns:a16="http://schemas.microsoft.com/office/drawing/2014/main" val="50047810"/>
                    </a:ext>
                  </a:extLst>
                </a:gridCol>
              </a:tblGrid>
              <a:tr h="518010"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900" b="1" i="0" u="none" strike="noStrike">
                          <a:solidFill>
                            <a:srgbClr val="735773"/>
                          </a:solidFill>
                          <a:effectLst/>
                          <a:latin typeface="Corbel" panose="020B0503020204020204" pitchFamily="34" charset="0"/>
                        </a:rPr>
                        <a:t>Gantt Chart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12992"/>
                  </a:ext>
                </a:extLst>
              </a:tr>
              <a:tr h="181303"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1" u="none" strike="noStrike">
                        <a:solidFill>
                          <a:srgbClr val="7357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Actual (beyond plan)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7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　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B5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% Complete (beyond plan)</a:t>
                      </a:r>
                    </a:p>
                  </a:txBody>
                  <a:tcPr marL="6475" marR="6475" marT="647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004254"/>
                  </a:ext>
                </a:extLst>
              </a:tr>
              <a:tr h="344908"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Park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Choi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Kim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829297"/>
                  </a:ext>
                </a:extLst>
              </a:tr>
              <a:tr h="135977"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396174"/>
                  </a:ext>
                </a:extLst>
              </a:tr>
              <a:tr h="284905"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FF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 client workers(Windows, Ubuntu, Mac)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33222"/>
                  </a:ext>
                </a:extLst>
              </a:tr>
              <a:tr h="284905"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FF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Implement worker master module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61807"/>
                  </a:ext>
                </a:extLst>
              </a:tr>
              <a:tr h="284905"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FF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Manual unit test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393304"/>
                  </a:ext>
                </a:extLst>
              </a:tr>
              <a:tr h="284905"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FF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FF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Build fully functional web application</a:t>
                      </a:r>
                    </a:p>
                  </a:txBody>
                  <a:tcPr marL="6475" marR="6475" marT="6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424052"/>
                  </a:ext>
                </a:extLst>
              </a:tr>
              <a:tr h="284905"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FF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Classify malicious object access pattern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437256"/>
                  </a:ext>
                </a:extLst>
              </a:tr>
              <a:tr h="284905"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FF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Implement malicious JavaScript detector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991812"/>
                  </a:ext>
                </a:extLst>
              </a:tr>
              <a:tr h="284905"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FF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Optimize whole system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177917"/>
                  </a:ext>
                </a:extLst>
              </a:tr>
              <a:tr h="284905"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FF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Manual integration test and system test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521472"/>
                  </a:ext>
                </a:extLst>
              </a:tr>
              <a:tr h="284905"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FF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 dataset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745240"/>
                  </a:ext>
                </a:extLst>
              </a:tr>
              <a:tr h="284905"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FF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Evaluate </a:t>
                      </a:r>
                      <a:r>
                        <a:rPr lang="en-US" sz="16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WebSpector</a:t>
                      </a:r>
                      <a:endParaRPr lang="en-US" sz="16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97012"/>
                  </a:ext>
                </a:extLst>
              </a:tr>
              <a:tr h="284905"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FF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●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 final report</a:t>
                      </a: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475" marR="6475" marT="64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58364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781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Progress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838200" y="6348089"/>
            <a:ext cx="4114800" cy="365125"/>
          </a:xfrm>
        </p:spPr>
        <p:txBody>
          <a:bodyPr/>
          <a:lstStyle/>
          <a:p>
            <a:r>
              <a:rPr kumimoji="1" lang="en-US" altLang="ko-KR"/>
              <a:t>CS408(E) </a:t>
            </a:r>
            <a:r>
              <a:rPr kumimoji="1" lang="en-US" altLang="ko-KR" dirty="0" err="1"/>
              <a:t>GoatskiN</a:t>
            </a:r>
            <a:r>
              <a:rPr kumimoji="1" lang="en-US" altLang="ko-KR" dirty="0"/>
              <a:t> Midterm Presentation</a:t>
            </a:r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pPr/>
              <a:t>24</a:t>
            </a:fld>
            <a:endParaRPr kumimoji="1"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4167803" y="1837008"/>
            <a:ext cx="6447186" cy="505786"/>
            <a:chOff x="655583" y="1764142"/>
            <a:chExt cx="10880834" cy="724710"/>
          </a:xfrm>
        </p:grpSpPr>
        <p:sp>
          <p:nvSpPr>
            <p:cNvPr id="31" name="모서리가 둥근 직사각형 30"/>
            <p:cNvSpPr/>
            <p:nvPr/>
          </p:nvSpPr>
          <p:spPr>
            <a:xfrm>
              <a:off x="655583" y="1764142"/>
              <a:ext cx="10880834" cy="72471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838200" y="1931824"/>
              <a:ext cx="10515600" cy="389345"/>
              <a:chOff x="838200" y="1931824"/>
              <a:chExt cx="10515600" cy="389345"/>
            </a:xfrm>
          </p:grpSpPr>
          <p:sp>
            <p:nvSpPr>
              <p:cNvPr id="39" name="모서리가 둥근 직사각형 38"/>
              <p:cNvSpPr/>
              <p:nvPr/>
            </p:nvSpPr>
            <p:spPr>
              <a:xfrm flipV="1">
                <a:off x="838200" y="1931825"/>
                <a:ext cx="10515600" cy="389344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40" name="모서리가 둥근 직사각형 39"/>
              <p:cNvSpPr/>
              <p:nvPr/>
            </p:nvSpPr>
            <p:spPr>
              <a:xfrm flipV="1">
                <a:off x="838200" y="1931824"/>
                <a:ext cx="6447048" cy="389344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</p:grpSp>
      <p:grpSp>
        <p:nvGrpSpPr>
          <p:cNvPr id="45" name="그룹 44"/>
          <p:cNvGrpSpPr/>
          <p:nvPr/>
        </p:nvGrpSpPr>
        <p:grpSpPr>
          <a:xfrm>
            <a:off x="4167803" y="2557420"/>
            <a:ext cx="6447186" cy="505786"/>
            <a:chOff x="655583" y="1764142"/>
            <a:chExt cx="10880834" cy="724710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655583" y="1764142"/>
              <a:ext cx="10880834" cy="72471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838200" y="1931823"/>
              <a:ext cx="10549148" cy="389346"/>
              <a:chOff x="838200" y="1931823"/>
              <a:chExt cx="10549148" cy="389346"/>
            </a:xfrm>
          </p:grpSpPr>
          <p:sp>
            <p:nvSpPr>
              <p:cNvPr id="48" name="모서리가 둥근 직사각형 47"/>
              <p:cNvSpPr/>
              <p:nvPr/>
            </p:nvSpPr>
            <p:spPr>
              <a:xfrm flipV="1">
                <a:off x="838200" y="1931825"/>
                <a:ext cx="10515600" cy="389344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49" name="모서리가 둥근 직사각형 48"/>
              <p:cNvSpPr/>
              <p:nvPr/>
            </p:nvSpPr>
            <p:spPr>
              <a:xfrm flipV="1">
                <a:off x="838200" y="1931823"/>
                <a:ext cx="10549148" cy="38934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</p:grpSp>
      <p:grpSp>
        <p:nvGrpSpPr>
          <p:cNvPr id="50" name="그룹 49"/>
          <p:cNvGrpSpPr/>
          <p:nvPr/>
        </p:nvGrpSpPr>
        <p:grpSpPr>
          <a:xfrm>
            <a:off x="4167803" y="3327822"/>
            <a:ext cx="6447186" cy="505786"/>
            <a:chOff x="655583" y="1764142"/>
            <a:chExt cx="10880834" cy="724710"/>
          </a:xfrm>
        </p:grpSpPr>
        <p:sp>
          <p:nvSpPr>
            <p:cNvPr id="51" name="모서리가 둥근 직사각형 50"/>
            <p:cNvSpPr/>
            <p:nvPr/>
          </p:nvSpPr>
          <p:spPr>
            <a:xfrm>
              <a:off x="655583" y="1764142"/>
              <a:ext cx="10880834" cy="72471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838200" y="1918579"/>
              <a:ext cx="10515600" cy="402590"/>
              <a:chOff x="838200" y="1918579"/>
              <a:chExt cx="10515600" cy="402590"/>
            </a:xfrm>
          </p:grpSpPr>
          <p:sp>
            <p:nvSpPr>
              <p:cNvPr id="53" name="모서리가 둥근 직사각형 52"/>
              <p:cNvSpPr/>
              <p:nvPr/>
            </p:nvSpPr>
            <p:spPr>
              <a:xfrm flipV="1">
                <a:off x="838200" y="1931825"/>
                <a:ext cx="10515600" cy="38934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54" name="모서리가 둥근 직사각형 53"/>
              <p:cNvSpPr/>
              <p:nvPr/>
            </p:nvSpPr>
            <p:spPr>
              <a:xfrm flipV="1">
                <a:off x="838200" y="1918579"/>
                <a:ext cx="5291354" cy="40258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</p:grpSp>
      <p:grpSp>
        <p:nvGrpSpPr>
          <p:cNvPr id="55" name="그룹 54"/>
          <p:cNvGrpSpPr/>
          <p:nvPr/>
        </p:nvGrpSpPr>
        <p:grpSpPr>
          <a:xfrm>
            <a:off x="4167803" y="4018800"/>
            <a:ext cx="6447186" cy="505786"/>
            <a:chOff x="655583" y="1764142"/>
            <a:chExt cx="10880834" cy="724710"/>
          </a:xfrm>
        </p:grpSpPr>
        <p:sp>
          <p:nvSpPr>
            <p:cNvPr id="56" name="모서리가 둥근 직사각형 55"/>
            <p:cNvSpPr/>
            <p:nvPr/>
          </p:nvSpPr>
          <p:spPr>
            <a:xfrm>
              <a:off x="655583" y="1764142"/>
              <a:ext cx="10880834" cy="72471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838200" y="1931823"/>
              <a:ext cx="10515600" cy="389346"/>
              <a:chOff x="838200" y="1931823"/>
              <a:chExt cx="10515600" cy="389346"/>
            </a:xfrm>
          </p:grpSpPr>
          <p:sp>
            <p:nvSpPr>
              <p:cNvPr id="58" name="모서리가 둥근 직사각형 57"/>
              <p:cNvSpPr/>
              <p:nvPr/>
            </p:nvSpPr>
            <p:spPr>
              <a:xfrm flipV="1">
                <a:off x="838200" y="1931825"/>
                <a:ext cx="10515600" cy="38934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59" name="모서리가 둥근 직사각형 58"/>
              <p:cNvSpPr/>
              <p:nvPr/>
            </p:nvSpPr>
            <p:spPr>
              <a:xfrm flipV="1">
                <a:off x="838200" y="1931823"/>
                <a:ext cx="718052" cy="38934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</p:grpSp>
      <p:grpSp>
        <p:nvGrpSpPr>
          <p:cNvPr id="60" name="그룹 59"/>
          <p:cNvGrpSpPr/>
          <p:nvPr/>
        </p:nvGrpSpPr>
        <p:grpSpPr>
          <a:xfrm>
            <a:off x="4167803" y="4749490"/>
            <a:ext cx="6447186" cy="505786"/>
            <a:chOff x="655583" y="1764142"/>
            <a:chExt cx="10880834" cy="724710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655583" y="1764142"/>
              <a:ext cx="10880834" cy="724710"/>
            </a:xfrm>
            <a:prstGeom prst="roundRect">
              <a:avLst>
                <a:gd name="adj" fmla="val 50000"/>
              </a:avLst>
            </a:prstGeom>
            <a:solidFill>
              <a:srgbClr val="C86AEC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62" name="그룹 61"/>
            <p:cNvGrpSpPr/>
            <p:nvPr/>
          </p:nvGrpSpPr>
          <p:grpSpPr>
            <a:xfrm>
              <a:off x="838200" y="1918581"/>
              <a:ext cx="10515600" cy="402588"/>
              <a:chOff x="838200" y="1918581"/>
              <a:chExt cx="10515600" cy="402588"/>
            </a:xfrm>
          </p:grpSpPr>
          <p:sp>
            <p:nvSpPr>
              <p:cNvPr id="63" name="모서리가 둥근 직사각형 62"/>
              <p:cNvSpPr/>
              <p:nvPr/>
            </p:nvSpPr>
            <p:spPr>
              <a:xfrm flipV="1">
                <a:off x="838200" y="1931825"/>
                <a:ext cx="10515600" cy="389344"/>
              </a:xfrm>
              <a:prstGeom prst="roundRect">
                <a:avLst>
                  <a:gd name="adj" fmla="val 50000"/>
                </a:avLst>
              </a:prstGeom>
              <a:solidFill>
                <a:srgbClr val="710085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4" name="모서리가 둥근 직사각형 63"/>
              <p:cNvSpPr/>
              <p:nvPr/>
            </p:nvSpPr>
            <p:spPr>
              <a:xfrm flipV="1">
                <a:off x="838200" y="1918581"/>
                <a:ext cx="1142551" cy="402588"/>
              </a:xfrm>
              <a:prstGeom prst="roundRect">
                <a:avLst>
                  <a:gd name="adj" fmla="val 50000"/>
                </a:avLst>
              </a:prstGeom>
              <a:solidFill>
                <a:srgbClr val="ECACFF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</p:grpSp>
      <p:sp>
        <p:nvSpPr>
          <p:cNvPr id="13" name="직사각형 12"/>
          <p:cNvSpPr/>
          <p:nvPr/>
        </p:nvSpPr>
        <p:spPr>
          <a:xfrm>
            <a:off x="1296992" y="1859067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/>
              <a:t>JavaScript modifier</a:t>
            </a:r>
            <a:endParaRPr lang="ko-KR" altLang="en-US" sz="2400" dirty="0"/>
          </a:p>
        </p:txBody>
      </p:sp>
      <p:sp>
        <p:nvSpPr>
          <p:cNvPr id="65" name="직사각형 64"/>
          <p:cNvSpPr/>
          <p:nvPr/>
        </p:nvSpPr>
        <p:spPr>
          <a:xfrm>
            <a:off x="2169522" y="2594801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/>
              <a:t>Proxy server</a:t>
            </a:r>
            <a:endParaRPr lang="ko-KR" altLang="en-US" sz="2400" dirty="0"/>
          </a:p>
        </p:txBody>
      </p:sp>
      <p:sp>
        <p:nvSpPr>
          <p:cNvPr id="66" name="직사각형 65"/>
          <p:cNvSpPr/>
          <p:nvPr/>
        </p:nvSpPr>
        <p:spPr>
          <a:xfrm>
            <a:off x="2356595" y="3310169"/>
            <a:ext cx="170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/>
              <a:t>DB module</a:t>
            </a:r>
            <a:endParaRPr lang="ko-KR" altLang="en-US" sz="2400" dirty="0"/>
          </a:p>
        </p:txBody>
      </p:sp>
      <p:sp>
        <p:nvSpPr>
          <p:cNvPr id="67" name="직사각형 66"/>
          <p:cNvSpPr/>
          <p:nvPr/>
        </p:nvSpPr>
        <p:spPr>
          <a:xfrm>
            <a:off x="1876298" y="4045903"/>
            <a:ext cx="2197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/>
              <a:t>Worker master</a:t>
            </a:r>
            <a:endParaRPr lang="ko-KR" altLang="en-US" sz="2400" dirty="0"/>
          </a:p>
        </p:txBody>
      </p:sp>
      <p:sp>
        <p:nvSpPr>
          <p:cNvPr id="68" name="직사각형 67"/>
          <p:cNvSpPr/>
          <p:nvPr/>
        </p:nvSpPr>
        <p:spPr>
          <a:xfrm>
            <a:off x="1728651" y="4781637"/>
            <a:ext cx="2372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/>
              <a:t>Web application</a:t>
            </a:r>
            <a:endParaRPr lang="ko-KR" altLang="en-US" sz="2400" dirty="0"/>
          </a:p>
        </p:txBody>
      </p:sp>
      <p:sp>
        <p:nvSpPr>
          <p:cNvPr id="69" name="텍스트 상자 68"/>
          <p:cNvSpPr txBox="1"/>
          <p:nvPr/>
        </p:nvSpPr>
        <p:spPr>
          <a:xfrm>
            <a:off x="5853582" y="1909306"/>
            <a:ext cx="132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/>
              <a:t>60%</a:t>
            </a:r>
            <a:endParaRPr kumimoji="1" lang="ko-KR" altLang="en-US" dirty="0"/>
          </a:p>
        </p:txBody>
      </p:sp>
      <p:sp>
        <p:nvSpPr>
          <p:cNvPr id="70" name="텍스트 상자 69"/>
          <p:cNvSpPr txBox="1"/>
          <p:nvPr/>
        </p:nvSpPr>
        <p:spPr>
          <a:xfrm>
            <a:off x="6948031" y="2638148"/>
            <a:ext cx="132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/>
              <a:t>100%</a:t>
            </a:r>
            <a:endParaRPr kumimoji="1" lang="ko-KR" altLang="en-US" dirty="0"/>
          </a:p>
        </p:txBody>
      </p:sp>
      <p:sp>
        <p:nvSpPr>
          <p:cNvPr id="71" name="텍스트 상자 70"/>
          <p:cNvSpPr txBox="1"/>
          <p:nvPr/>
        </p:nvSpPr>
        <p:spPr>
          <a:xfrm>
            <a:off x="5534948" y="3408103"/>
            <a:ext cx="132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50%</a:t>
            </a:r>
            <a:endParaRPr kumimoji="1" lang="ko-KR" altLang="en-US" dirty="0"/>
          </a:p>
        </p:txBody>
      </p:sp>
      <p:sp>
        <p:nvSpPr>
          <p:cNvPr id="72" name="텍스트 상자 71"/>
          <p:cNvSpPr txBox="1"/>
          <p:nvPr/>
        </p:nvSpPr>
        <p:spPr>
          <a:xfrm>
            <a:off x="4296428" y="4814395"/>
            <a:ext cx="1232887" cy="375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10%</a:t>
            </a:r>
            <a:endParaRPr kumimoji="1" lang="ko-KR" altLang="en-US" dirty="0"/>
          </a:p>
        </p:txBody>
      </p:sp>
      <p:sp>
        <p:nvSpPr>
          <p:cNvPr id="73" name="텍스트 상자 72"/>
          <p:cNvSpPr txBox="1"/>
          <p:nvPr/>
        </p:nvSpPr>
        <p:spPr>
          <a:xfrm>
            <a:off x="4244693" y="4087025"/>
            <a:ext cx="132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0%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709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Overall process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https://github.com/KAIST-CS408E/WebSpector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pPr/>
              <a:t>25</a:t>
            </a:fld>
            <a:endParaRPr kumimoji="1"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858" y="1936560"/>
            <a:ext cx="6676572" cy="44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63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Overall process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pPr/>
              <a:t>26</a:t>
            </a:fld>
            <a:endParaRPr kumimoji="1"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rcRect r="41372"/>
          <a:stretch/>
        </p:blipFill>
        <p:spPr>
          <a:xfrm>
            <a:off x="369888" y="1536700"/>
            <a:ext cx="4965592" cy="400787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rcRect r="22426"/>
          <a:stretch/>
        </p:blipFill>
        <p:spPr>
          <a:xfrm>
            <a:off x="5513940" y="1324920"/>
            <a:ext cx="6538360" cy="500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09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Current status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pPr/>
              <a:t>27</a:t>
            </a:fld>
            <a:endParaRPr kumimoji="1"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838200" y="1273254"/>
            <a:ext cx="10515600" cy="5063067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616364" y="2753710"/>
            <a:ext cx="4448105" cy="2039007"/>
          </a:xfrm>
          <a:prstGeom prst="rect">
            <a:avLst/>
          </a:prstGeom>
          <a:blipFill dpi="0" rotWithShape="1">
            <a:blip r:embed="rId3"/>
            <a:srcRect/>
            <a:stretch>
              <a:fillRect l="-17496" t="-72610" r="-118912" b="-757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616365" y="2753709"/>
            <a:ext cx="4448104" cy="2039007"/>
          </a:xfrm>
          <a:prstGeom prst="rect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10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19" y="1417781"/>
            <a:ext cx="6080761" cy="46066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Expected </a:t>
            </a:r>
            <a:r>
              <a:rPr lang="en-US" altLang="ko-KR" dirty="0"/>
              <a:t>Result 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pPr/>
              <a:t>28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8439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17781"/>
            <a:ext cx="6080760" cy="46066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Expected </a:t>
            </a:r>
            <a:r>
              <a:rPr lang="en-US" altLang="ko-KR" dirty="0"/>
              <a:t>Result 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pPr/>
              <a:t>29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279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Tracking users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76BB365-172A-FB4E-82FE-730D0D08657E}" type="slidenum">
              <a:rPr kumimoji="1" lang="ko-KR" altLang="en-US" smtClean="0"/>
              <a:t>3</a:t>
            </a:fld>
            <a:endParaRPr kumimoji="1"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922305" y="4788494"/>
            <a:ext cx="3360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Unique ID per user</a:t>
            </a:r>
            <a:endParaRPr lang="ko-KR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905526" y="4788494"/>
            <a:ext cx="555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Need agreement of user</a:t>
            </a:r>
            <a:endParaRPr lang="ko-KR" altLang="en-US" sz="28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91" y="2195974"/>
            <a:ext cx="1377950" cy="13779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54" y="2207119"/>
            <a:ext cx="1377950" cy="13779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40" y="3410563"/>
            <a:ext cx="1207846" cy="120784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54" y="3421073"/>
            <a:ext cx="1207846" cy="120784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62" y="2175228"/>
            <a:ext cx="2093605" cy="209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26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r q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000" y="2349000"/>
            <a:ext cx="6840000" cy="21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t>30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1624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58" y="3227127"/>
            <a:ext cx="5537688" cy="186390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Some websites…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76BB365-172A-FB4E-82FE-730D0D08657E}" type="slidenum">
              <a:rPr kumimoji="1" lang="ko-KR" altLang="en-US" smtClean="0"/>
              <a:t>4</a:t>
            </a:fld>
            <a:endParaRPr kumimoji="1"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74" y="1294940"/>
            <a:ext cx="6072062" cy="180574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425" y="4246684"/>
            <a:ext cx="6359396" cy="1872767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6947553" y="2013438"/>
            <a:ext cx="5351709" cy="1796399"/>
            <a:chOff x="7927647" y="2998178"/>
            <a:chExt cx="3426153" cy="1150051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5"/>
            <a:srcRect t="71803"/>
            <a:stretch/>
          </p:blipFill>
          <p:spPr>
            <a:xfrm>
              <a:off x="7927647" y="3323492"/>
              <a:ext cx="3426153" cy="824737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5"/>
            <a:srcRect t="-1369" b="90246"/>
            <a:stretch/>
          </p:blipFill>
          <p:spPr>
            <a:xfrm>
              <a:off x="7927647" y="2998178"/>
              <a:ext cx="3426153" cy="325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636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Browser fingerprint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76BB365-172A-FB4E-82FE-730D0D08657E}" type="slidenum">
              <a:rPr kumimoji="1" lang="ko-KR" altLang="en-US" smtClean="0"/>
              <a:t>5</a:t>
            </a:fld>
            <a:endParaRPr kumimoji="1" lang="ko-KR" altLang="en-US"/>
          </a:p>
        </p:txBody>
      </p:sp>
      <p:pic>
        <p:nvPicPr>
          <p:cNvPr id="1026" name="Picture 2" descr="ì§ë¬¸ ì¬ì§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65" y="2044460"/>
            <a:ext cx="21812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58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Similar service: WOT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kumimoji="1" lang="en-US" altLang="ko-KR" dirty="0"/>
              <a:t>CS408(E) </a:t>
            </a:r>
            <a:r>
              <a:rPr kumimoji="1" lang="en-US" altLang="ko-KR" dirty="0" err="1"/>
              <a:t>GoatskiN</a:t>
            </a:r>
            <a:r>
              <a:rPr kumimoji="1" lang="en-US" altLang="ko-KR" dirty="0"/>
              <a:t> Midterm Presentation</a:t>
            </a:r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76BB365-172A-FB4E-82FE-730D0D08657E}" type="slidenum">
              <a:rPr kumimoji="1" lang="ko-KR" altLang="en-US" smtClean="0"/>
              <a:t>6</a:t>
            </a:fld>
            <a:endParaRPr kumimoji="1"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69" y="1368243"/>
            <a:ext cx="6722560" cy="366209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985" y="2426491"/>
            <a:ext cx="6172414" cy="3887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394979"/>
            <a:ext cx="478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SSH Intrusion by KAIST?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586030" y="1610248"/>
            <a:ext cx="478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Spamming by KAIST?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2325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Similar service: TOS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pPr/>
              <a:t>7</a:t>
            </a:fld>
            <a:endParaRPr kumimoji="1" lang="ko-KR" altLang="en-US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6" y="2694445"/>
            <a:ext cx="6370721" cy="2078198"/>
          </a:xfrm>
        </p:spPr>
      </p:pic>
      <p:sp>
        <p:nvSpPr>
          <p:cNvPr id="9" name="직사각형 8"/>
          <p:cNvSpPr/>
          <p:nvPr/>
        </p:nvSpPr>
        <p:spPr>
          <a:xfrm>
            <a:off x="711209" y="1586217"/>
            <a:ext cx="62897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/>
              <a:t>TOS; database based on information which</a:t>
            </a:r>
          </a:p>
          <a:p>
            <a:r>
              <a:rPr lang="en-US" altLang="ko-KR" sz="2400" dirty="0"/>
              <a:t>servers </a:t>
            </a:r>
            <a:r>
              <a:rPr lang="en-US" altLang="ko-KR" sz="2400" b="1" dirty="0"/>
              <a:t>THEMSELVES HAVE PROVIDED!</a:t>
            </a:r>
            <a:endParaRPr lang="en-US" altLang="ko-KR" sz="24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31" y="2624728"/>
            <a:ext cx="2614682" cy="261468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8938368" y="3540425"/>
            <a:ext cx="2531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Actual Policies?</a:t>
            </a:r>
            <a:endParaRPr lang="ko-KR" altLang="en-US" sz="2400" b="1" dirty="0"/>
          </a:p>
        </p:txBody>
      </p:sp>
      <p:sp>
        <p:nvSpPr>
          <p:cNvPr id="14" name="직사각형 13"/>
          <p:cNvSpPr/>
          <p:nvPr/>
        </p:nvSpPr>
        <p:spPr>
          <a:xfrm>
            <a:off x="8698799" y="2107493"/>
            <a:ext cx="29177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/>
              <a:t>Policy provided by</a:t>
            </a:r>
          </a:p>
          <a:p>
            <a:pPr algn="ctr"/>
            <a:r>
              <a:rPr lang="en-US" altLang="ko-KR" sz="2400" b="1" dirty="0"/>
              <a:t>Servers </a:t>
            </a:r>
            <a:endParaRPr lang="ko-KR" altLang="en-US" sz="2400" b="1" dirty="0"/>
          </a:p>
        </p:txBody>
      </p:sp>
      <p:sp>
        <p:nvSpPr>
          <p:cNvPr id="15" name="직사각형 14"/>
          <p:cNvSpPr/>
          <p:nvPr/>
        </p:nvSpPr>
        <p:spPr>
          <a:xfrm>
            <a:off x="9361560" y="3052549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are identical to</a:t>
            </a:r>
            <a:endParaRPr lang="ko-KR" altLang="en-US" dirty="0"/>
          </a:p>
        </p:txBody>
      </p:sp>
      <p:sp>
        <p:nvSpPr>
          <p:cNvPr id="16" name="사각형 설명선 15"/>
          <p:cNvSpPr/>
          <p:nvPr/>
        </p:nvSpPr>
        <p:spPr>
          <a:xfrm>
            <a:off x="8698800" y="1740555"/>
            <a:ext cx="3010600" cy="2564745"/>
          </a:xfrm>
          <a:prstGeom prst="wedgeRectCallout">
            <a:avLst>
              <a:gd name="adj1" fmla="val -70897"/>
              <a:gd name="adj2" fmla="val -938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4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We do not know actual behavior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76BB365-172A-FB4E-82FE-730D0D08657E}" type="slidenum">
              <a:rPr kumimoji="1" lang="ko-KR" altLang="en-US" smtClean="0"/>
              <a:t>8</a:t>
            </a:fld>
            <a:endParaRPr kumimoji="1" lang="ko-KR" altLang="en-US"/>
          </a:p>
        </p:txBody>
      </p:sp>
      <p:pic>
        <p:nvPicPr>
          <p:cNvPr id="3074" name="Picture 2" descr="ë¨ì ëë ì¬ì ìì ëì í´ì»¤ì ë§íë íì¹ê³  ê·¸ì ë°ì´í° royalty-free ë¨ì ëë ì¬ì ìì ëì í´ì»¤ì ë§íë íì¹ê³  ê·¸ì ë°ì´í° ê°ëì ëí ì¤í¡ ë²¡í° ìí¸ ë° ê¸°í ì´ë¯¸ì§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52" y="1883808"/>
            <a:ext cx="4689695" cy="358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Technical difficulties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ko-KR"/>
              <a:t>CS408(E) GoatskiN Midterm Presentation</a:t>
            </a:r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B365-172A-FB4E-82FE-730D0D08657E}" type="slidenum">
              <a:rPr kumimoji="1" lang="ko-KR" altLang="en-US" smtClean="0"/>
              <a:pPr/>
              <a:t>9</a:t>
            </a:fld>
            <a:endParaRPr kumimoji="1" lang="ko-KR" altLang="en-US" dirty="0"/>
          </a:p>
        </p:txBody>
      </p:sp>
      <p:grpSp>
        <p:nvGrpSpPr>
          <p:cNvPr id="17" name="그룹 16"/>
          <p:cNvGrpSpPr/>
          <p:nvPr/>
        </p:nvGrpSpPr>
        <p:grpSpPr>
          <a:xfrm>
            <a:off x="204299" y="1226261"/>
            <a:ext cx="5077802" cy="3339978"/>
            <a:chOff x="838200" y="1719857"/>
            <a:chExt cx="5077802" cy="3339978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719857"/>
              <a:ext cx="3144588" cy="1940441"/>
            </a:xfrm>
            <a:prstGeom prst="rect">
              <a:avLst/>
            </a:prstGeom>
          </p:spPr>
        </p:pic>
        <p:sp>
          <p:nvSpPr>
            <p:cNvPr id="15" name="이등변 삼각형 14"/>
            <p:cNvSpPr/>
            <p:nvPr/>
          </p:nvSpPr>
          <p:spPr>
            <a:xfrm rot="17579829">
              <a:off x="2903772" y="2754159"/>
              <a:ext cx="660375" cy="866037"/>
            </a:xfrm>
            <a:prstGeom prst="triangl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3376002" y="2519835"/>
              <a:ext cx="2540000" cy="2540000"/>
            </a:xfrm>
            <a:prstGeom prst="ellipse">
              <a:avLst/>
            </a:prstGeom>
            <a:blipFill dpi="0" rotWithShape="1">
              <a:blip r:embed="rId3">
                <a:alphaModFix amt="98000"/>
              </a:blip>
              <a:srcRect/>
              <a:stretch>
                <a:fillRect/>
              </a:stretch>
            </a:blipFill>
            <a:ln w="698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915357" y="4742787"/>
            <a:ext cx="4424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/>
              <a:t>Challenging static analysis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038657" y="4752312"/>
            <a:ext cx="5607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/>
              <a:t>Environment-dependent response</a:t>
            </a:r>
            <a:endParaRPr lang="ko-KR" altLang="en-US" sz="2800" dirty="0"/>
          </a:p>
        </p:txBody>
      </p:sp>
      <p:grpSp>
        <p:nvGrpSpPr>
          <p:cNvPr id="21" name="그룹 20"/>
          <p:cNvGrpSpPr/>
          <p:nvPr/>
        </p:nvGrpSpPr>
        <p:grpSpPr>
          <a:xfrm>
            <a:off x="9418647" y="3418576"/>
            <a:ext cx="547544" cy="600294"/>
            <a:chOff x="6102996" y="5245569"/>
            <a:chExt cx="407082" cy="446301"/>
          </a:xfrm>
        </p:grpSpPr>
        <p:sp>
          <p:nvSpPr>
            <p:cNvPr id="22" name="사다리꼴[T] 42"/>
            <p:cNvSpPr/>
            <p:nvPr/>
          </p:nvSpPr>
          <p:spPr>
            <a:xfrm rot="16200000">
              <a:off x="6082027" y="5266540"/>
              <a:ext cx="442588" cy="400645"/>
            </a:xfrm>
            <a:prstGeom prst="trapezoid">
              <a:avLst>
                <a:gd name="adj" fmla="val 19926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996" y="5245569"/>
              <a:ext cx="407082" cy="446301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27" y="3300608"/>
            <a:ext cx="688242" cy="78861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647" y="2271365"/>
            <a:ext cx="701690" cy="85053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84" y="3848461"/>
            <a:ext cx="774512" cy="77451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969" y="1586624"/>
            <a:ext cx="1067796" cy="1067796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80" y="2278438"/>
            <a:ext cx="951426" cy="95142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292042" y="2437537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/>
              <a:t>?</a:t>
            </a:r>
            <a:endParaRPr lang="ko-KR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645360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3">
      <a:majorFont>
        <a:latin typeface="Helvetica"/>
        <a:ea typeface="맑은 고딕"/>
        <a:cs typeface=""/>
      </a:majorFont>
      <a:minorFont>
        <a:latin typeface="Helvetica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3878</TotalTime>
  <Words>746</Words>
  <Application>Microsoft Office PowerPoint</Application>
  <PresentationFormat>와이드스크린</PresentationFormat>
  <Paragraphs>345</Paragraphs>
  <Slides>30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8" baseType="lpstr">
      <vt:lpstr>Mangal</vt:lpstr>
      <vt:lpstr>돋움</vt:lpstr>
      <vt:lpstr>맑은 고딕</vt:lpstr>
      <vt:lpstr>Arial</vt:lpstr>
      <vt:lpstr>Calibri</vt:lpstr>
      <vt:lpstr>Corbel</vt:lpstr>
      <vt:lpstr>Helvetica</vt:lpstr>
      <vt:lpstr>Office 테마</vt:lpstr>
      <vt:lpstr>PowerPoint 프레젠테이션</vt:lpstr>
      <vt:lpstr>Problem statement</vt:lpstr>
      <vt:lpstr>Tracking users</vt:lpstr>
      <vt:lpstr>Some websites…</vt:lpstr>
      <vt:lpstr>Browser fingerprint</vt:lpstr>
      <vt:lpstr>Similar service: WOT</vt:lpstr>
      <vt:lpstr>Similar service: TOS</vt:lpstr>
      <vt:lpstr>We do not know actual behavior</vt:lpstr>
      <vt:lpstr>Technical difficulties</vt:lpstr>
      <vt:lpstr>Our solution</vt:lpstr>
      <vt:lpstr>Why JavaScript?</vt:lpstr>
      <vt:lpstr>Brief design</vt:lpstr>
      <vt:lpstr>Brief design</vt:lpstr>
      <vt:lpstr>Detailed solution design</vt:lpstr>
      <vt:lpstr>Detailed solution design</vt:lpstr>
      <vt:lpstr>Web application module</vt:lpstr>
      <vt:lpstr>Detailed solution design</vt:lpstr>
      <vt:lpstr>Worker master module</vt:lpstr>
      <vt:lpstr>Detailed solution design</vt:lpstr>
      <vt:lpstr>Proxy module</vt:lpstr>
      <vt:lpstr>Plan</vt:lpstr>
      <vt:lpstr>Plan</vt:lpstr>
      <vt:lpstr>Plan</vt:lpstr>
      <vt:lpstr>Progress</vt:lpstr>
      <vt:lpstr>Overall process</vt:lpstr>
      <vt:lpstr>Overall process</vt:lpstr>
      <vt:lpstr>Current status</vt:lpstr>
      <vt:lpstr>Expected Result </vt:lpstr>
      <vt:lpstr>Expected Result 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JavaScript Execution Monitor</dc:title>
  <dc:creator>Kyungwon</dc:creator>
  <cp:lastModifiedBy>GoN</cp:lastModifiedBy>
  <cp:revision>292</cp:revision>
  <dcterms:created xsi:type="dcterms:W3CDTF">2018-09-07T07:17:46Z</dcterms:created>
  <dcterms:modified xsi:type="dcterms:W3CDTF">2018-10-08T07:10:09Z</dcterms:modified>
</cp:coreProperties>
</file>