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72" r:id="rId3"/>
    <p:sldId id="273" r:id="rId4"/>
    <p:sldId id="276" r:id="rId5"/>
    <p:sldId id="274" r:id="rId6"/>
    <p:sldId id="275" r:id="rId7"/>
    <p:sldId id="277" r:id="rId8"/>
    <p:sldId id="257" r:id="rId9"/>
    <p:sldId id="293" r:id="rId10"/>
    <p:sldId id="298" r:id="rId11"/>
    <p:sldId id="299" r:id="rId12"/>
    <p:sldId id="300" r:id="rId13"/>
    <p:sldId id="278" r:id="rId14"/>
    <p:sldId id="292" r:id="rId15"/>
    <p:sldId id="317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318" r:id="rId45"/>
    <p:sldId id="263" r:id="rId46"/>
    <p:sldId id="327" r:id="rId47"/>
    <p:sldId id="265" r:id="rId48"/>
    <p:sldId id="319" r:id="rId49"/>
    <p:sldId id="320" r:id="rId50"/>
    <p:sldId id="321" r:id="rId51"/>
    <p:sldId id="326" r:id="rId52"/>
    <p:sldId id="322" r:id="rId53"/>
    <p:sldId id="323" r:id="rId54"/>
    <p:sldId id="328" r:id="rId55"/>
    <p:sldId id="325" r:id="rId56"/>
    <p:sldId id="349" r:id="rId57"/>
    <p:sldId id="329" r:id="rId58"/>
    <p:sldId id="330" r:id="rId59"/>
    <p:sldId id="271" r:id="rId60"/>
    <p:sldId id="267" r:id="rId61"/>
    <p:sldId id="332" r:id="rId62"/>
    <p:sldId id="270" r:id="rId63"/>
    <p:sldId id="333" r:id="rId64"/>
    <p:sldId id="334" r:id="rId65"/>
    <p:sldId id="335" r:id="rId66"/>
    <p:sldId id="336" r:id="rId67"/>
    <p:sldId id="338" r:id="rId68"/>
    <p:sldId id="339" r:id="rId69"/>
    <p:sldId id="342" r:id="rId70"/>
    <p:sldId id="343" r:id="rId71"/>
    <p:sldId id="344" r:id="rId72"/>
    <p:sldId id="345" r:id="rId73"/>
    <p:sldId id="346" r:id="rId74"/>
    <p:sldId id="348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85" autoAdjust="0"/>
    <p:restoredTop sz="62398" autoAdjust="0"/>
  </p:normalViewPr>
  <p:slideViewPr>
    <p:cSldViewPr snapToGrid="0">
      <p:cViewPr varScale="1">
        <p:scale>
          <a:sx n="54" d="100"/>
          <a:sy n="54" d="100"/>
        </p:scale>
        <p:origin x="11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9A6C-80F2-41EB-B623-B487749BAC52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C6B09-FF50-4FC7-8F39-9AB8E8E8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7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8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5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6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1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2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0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3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4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4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need a picture here.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5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need a picture here.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코드리뷰는 무엇일까요</a:t>
            </a:r>
            <a:r>
              <a:rPr lang="en-US" altLang="ko-KR" dirty="0"/>
              <a:t>?</a:t>
            </a:r>
          </a:p>
          <a:p>
            <a:endParaRPr lang="en-US" dirty="0"/>
          </a:p>
          <a:p>
            <a:r>
              <a:rPr lang="ko-KR" altLang="en-US" dirty="0"/>
              <a:t>소프트웨어 개발의 일부분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6B09-FF50-4FC7-8F39-9AB8E8E802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2621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5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0A85-4C38-4CC3-A316-1957545DD0D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F0BA-550B-423B-8B39-E817567C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vsts/repos/git/git-branching-guidance?view=vs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githu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Collaboration Work Flow with </a:t>
            </a:r>
            <a:r>
              <a:rPr lang="en-US" dirty="0" err="1"/>
              <a:t>Git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Sooel Son</a:t>
            </a:r>
          </a:p>
        </p:txBody>
      </p:sp>
    </p:spTree>
    <p:extLst>
      <p:ext uri="{BB962C8B-B14F-4D97-AF65-F5344CB8AC3E}">
        <p14:creationId xmlns:p14="http://schemas.microsoft.com/office/powerpoint/2010/main" val="41953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2"/>
    </mc:Choice>
    <mc:Fallback xmlns="">
      <p:transition spd="slow" advTm="404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50736B-F07A-894F-AC73-EE7BB6156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3" y="2513075"/>
            <a:ext cx="10342676" cy="3284360"/>
          </a:xfrm>
          <a:prstGeom prst="rect">
            <a:avLst/>
          </a:prstGeom>
        </p:spPr>
      </p:pic>
      <p:sp>
        <p:nvSpPr>
          <p:cNvPr id="229" name="Create your reposi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Create your repository</a:t>
            </a:r>
          </a:p>
        </p:txBody>
      </p:sp>
      <p:pic>
        <p:nvPicPr>
          <p:cNvPr id="234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8902" y="4583831"/>
            <a:ext cx="644463" cy="646071"/>
          </a:xfrm>
          <a:prstGeom prst="rect">
            <a:avLst/>
          </a:prstGeom>
        </p:spPr>
      </p:pic>
      <p:sp>
        <p:nvSpPr>
          <p:cNvPr id="233" name="Sunburst"/>
          <p:cNvSpPr/>
          <p:nvPr/>
        </p:nvSpPr>
        <p:spPr>
          <a:xfrm>
            <a:off x="10385064" y="5114597"/>
            <a:ext cx="404813" cy="40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463" y="4077"/>
                </a:lnTo>
                <a:lnTo>
                  <a:pt x="6667" y="823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3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3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3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3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"</a:t>
            </a:r>
            <a:r>
              <a:rPr lang="en-US" u="sng" dirty="0"/>
              <a:t>https://</a:t>
            </a:r>
            <a:r>
              <a:rPr lang="en-US" u="sng" dirty="0" err="1"/>
              <a:t>github.com</a:t>
            </a:r>
            <a:r>
              <a:rPr lang="en-US" u="sng" dirty="0"/>
              <a:t>/KAIST-CS408E</a:t>
            </a:r>
            <a:r>
              <a:rPr lang="en-US" dirty="0"/>
              <a:t>" and click “new”</a:t>
            </a:r>
          </a:p>
        </p:txBody>
      </p:sp>
    </p:spTree>
    <p:extLst>
      <p:ext uri="{BB962C8B-B14F-4D97-AF65-F5344CB8AC3E}">
        <p14:creationId xmlns:p14="http://schemas.microsoft.com/office/powerpoint/2010/main" val="831965714"/>
      </p:ext>
    </p:extLst>
  </p:cSld>
  <p:clrMapOvr>
    <a:masterClrMapping/>
  </p:clrMapOvr>
  <p:transition spd="med" advTm="4567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9990" y="0"/>
            <a:ext cx="81720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Fill your project info and click create repo."/>
          <p:cNvSpPr txBox="1">
            <a:spLocks noGrp="1"/>
          </p:cNvSpPr>
          <p:nvPr>
            <p:ph type="body" sz="quarter" idx="1"/>
          </p:nvPr>
        </p:nvSpPr>
        <p:spPr>
          <a:xfrm>
            <a:off x="4104680" y="2082105"/>
            <a:ext cx="6649641" cy="74116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44499" indent="-444499">
              <a:defRPr sz="3400" b="1">
                <a:solidFill>
                  <a:schemeClr val="accent5"/>
                </a:solidFill>
              </a:defRPr>
            </a:lvl1pPr>
          </a:lstStyle>
          <a:p>
            <a:r>
              <a:t>Fill your project info and click create repo.</a:t>
            </a:r>
          </a:p>
        </p:txBody>
      </p:sp>
      <p:pic>
        <p:nvPicPr>
          <p:cNvPr id="246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9869" y="5660484"/>
            <a:ext cx="644463" cy="646071"/>
          </a:xfrm>
          <a:prstGeom prst="rect">
            <a:avLst/>
          </a:prstGeom>
        </p:spPr>
      </p:pic>
      <p:sp>
        <p:nvSpPr>
          <p:cNvPr id="240" name="Sunburst"/>
          <p:cNvSpPr/>
          <p:nvPr/>
        </p:nvSpPr>
        <p:spPr>
          <a:xfrm>
            <a:off x="2607469" y="6107906"/>
            <a:ext cx="404813" cy="40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463" y="4077"/>
                </a:lnTo>
                <a:lnTo>
                  <a:pt x="6667" y="823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3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3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3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3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248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44107" y="5278898"/>
            <a:ext cx="666766" cy="402576"/>
          </a:xfrm>
          <a:prstGeom prst="rect">
            <a:avLst/>
          </a:prstGeom>
        </p:spPr>
      </p:pic>
      <p:sp>
        <p:nvSpPr>
          <p:cNvPr id="242" name="Select your programming language"/>
          <p:cNvSpPr txBox="1"/>
          <p:nvPr/>
        </p:nvSpPr>
        <p:spPr>
          <a:xfrm>
            <a:off x="4327570" y="5098320"/>
            <a:ext cx="3510000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sz="1898"/>
              <a:t>Select your programming language</a:t>
            </a:r>
          </a:p>
        </p:txBody>
      </p:sp>
      <p:pic>
        <p:nvPicPr>
          <p:cNvPr id="250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185" y="4487133"/>
            <a:ext cx="666765" cy="402576"/>
          </a:xfrm>
          <a:prstGeom prst="rect">
            <a:avLst/>
          </a:prstGeom>
        </p:spPr>
      </p:pic>
      <p:sp>
        <p:nvSpPr>
          <p:cNvPr id="244" name="Check it! (It is more convenient usually)"/>
          <p:cNvSpPr txBox="1"/>
          <p:nvPr/>
        </p:nvSpPr>
        <p:spPr>
          <a:xfrm>
            <a:off x="3065499" y="4294648"/>
            <a:ext cx="3963714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sz="1898"/>
              <a:t>Check it! (It is more convenient usually)</a:t>
            </a:r>
          </a:p>
        </p:txBody>
      </p:sp>
      <p:sp>
        <p:nvSpPr>
          <p:cNvPr id="245" name="Choose freely!"/>
          <p:cNvSpPr txBox="1"/>
          <p:nvPr/>
        </p:nvSpPr>
        <p:spPr>
          <a:xfrm>
            <a:off x="3306943" y="3312854"/>
            <a:ext cx="1502079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sz="1898"/>
              <a:t>Choose freely!</a:t>
            </a:r>
          </a:p>
        </p:txBody>
      </p:sp>
    </p:spTree>
    <p:extLst>
      <p:ext uri="{BB962C8B-B14F-4D97-AF65-F5344CB8AC3E}">
        <p14:creationId xmlns:p14="http://schemas.microsoft.com/office/powerpoint/2010/main" val="581729581"/>
      </p:ext>
    </p:extLst>
  </p:cSld>
  <p:clrMapOvr>
    <a:masterClrMapping/>
  </p:clrMapOvr>
  <p:transition spd="med" advTm="5146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559634"/>
            <a:ext cx="9144000" cy="5738733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Done! Your repo is created!"/>
          <p:cNvSpPr txBox="1">
            <a:spLocks noGrp="1"/>
          </p:cNvSpPr>
          <p:nvPr>
            <p:ph type="body" sz="quarter" idx="1"/>
          </p:nvPr>
        </p:nvSpPr>
        <p:spPr>
          <a:xfrm>
            <a:off x="5712024" y="6130231"/>
            <a:ext cx="4720828" cy="94357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t>Done! Your repo is created!</a:t>
            </a:r>
          </a:p>
        </p:txBody>
      </p:sp>
    </p:spTree>
    <p:extLst>
      <p:ext uri="{BB962C8B-B14F-4D97-AF65-F5344CB8AC3E}">
        <p14:creationId xmlns:p14="http://schemas.microsoft.com/office/powerpoint/2010/main" val="1783506723"/>
      </p:ext>
    </p:extLst>
  </p:cSld>
  <p:clrMapOvr>
    <a:masterClrMapping/>
  </p:clrMapOvr>
  <p:transition spd="med" advTm="2171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Git Workflow</a:t>
            </a:r>
          </a:p>
        </p:txBody>
      </p:sp>
      <p:sp>
        <p:nvSpPr>
          <p:cNvPr id="146" name="Just remember three stage"/>
          <p:cNvSpPr txBox="1">
            <a:spLocks noGrp="1"/>
          </p:cNvSpPr>
          <p:nvPr>
            <p:ph type="body" sz="quarter" idx="1"/>
          </p:nvPr>
        </p:nvSpPr>
        <p:spPr>
          <a:xfrm>
            <a:off x="964725" y="1621054"/>
            <a:ext cx="9958199" cy="11399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Repository: all your projects files are stored here.</a:t>
            </a:r>
          </a:p>
          <a:p>
            <a:r>
              <a:rPr lang="en-US" dirty="0"/>
              <a:t>Three stages : Temporary, Local, Remote Repository</a:t>
            </a:r>
            <a:endParaRPr dirty="0"/>
          </a:p>
        </p:txBody>
      </p:sp>
      <p:sp>
        <p:nvSpPr>
          <p:cNvPr id="147" name="Rounded Rectangle"/>
          <p:cNvSpPr/>
          <p:nvPr/>
        </p:nvSpPr>
        <p:spPr>
          <a:xfrm>
            <a:off x="1233722" y="3345929"/>
            <a:ext cx="1366243" cy="892969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48" name="Rounded Rectangle"/>
          <p:cNvSpPr/>
          <p:nvPr/>
        </p:nvSpPr>
        <p:spPr>
          <a:xfrm>
            <a:off x="1305159" y="3229842"/>
            <a:ext cx="544712" cy="687587"/>
          </a:xfrm>
          <a:prstGeom prst="roundRect">
            <a:avLst>
              <a:gd name="adj" fmla="val 12315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49" name="Gear"/>
          <p:cNvSpPr/>
          <p:nvPr/>
        </p:nvSpPr>
        <p:spPr>
          <a:xfrm>
            <a:off x="1840984" y="3619749"/>
            <a:ext cx="892883" cy="893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50" name="Working Directory (Workspace)"/>
          <p:cNvSpPr txBox="1"/>
          <p:nvPr/>
        </p:nvSpPr>
        <p:spPr>
          <a:xfrm>
            <a:off x="1023138" y="4629258"/>
            <a:ext cx="2723118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Working Directory</a:t>
            </a:r>
            <a:br>
              <a:rPr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(Workspace)</a:t>
            </a:r>
          </a:p>
        </p:txBody>
      </p:sp>
      <p:grpSp>
        <p:nvGrpSpPr>
          <p:cNvPr id="162" name="Group"/>
          <p:cNvGrpSpPr/>
          <p:nvPr/>
        </p:nvGrpSpPr>
        <p:grpSpPr>
          <a:xfrm>
            <a:off x="4511828" y="3017030"/>
            <a:ext cx="798832" cy="1613338"/>
            <a:chOff x="0" y="0"/>
            <a:chExt cx="1136115" cy="2294524"/>
          </a:xfrm>
        </p:grpSpPr>
        <p:sp>
          <p:nvSpPr>
            <p:cNvPr id="151" name="Line"/>
            <p:cNvSpPr/>
            <p:nvPr/>
          </p:nvSpPr>
          <p:spPr>
            <a:xfrm flipV="1">
              <a:off x="11737" y="-1"/>
              <a:ext cx="1" cy="197878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52" name="Line"/>
            <p:cNvSpPr/>
            <p:nvPr/>
          </p:nvSpPr>
          <p:spPr>
            <a:xfrm flipH="1">
              <a:off x="506023" y="572692"/>
              <a:ext cx="1" cy="6417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53" name="Line"/>
            <p:cNvSpPr/>
            <p:nvPr/>
          </p:nvSpPr>
          <p:spPr>
            <a:xfrm flipH="1">
              <a:off x="506023" y="1199963"/>
              <a:ext cx="1" cy="6417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54" name="Line"/>
            <p:cNvSpPr/>
            <p:nvPr/>
          </p:nvSpPr>
          <p:spPr>
            <a:xfrm>
              <a:off x="2584" y="578299"/>
              <a:ext cx="111671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55" name="Line"/>
            <p:cNvSpPr/>
            <p:nvPr/>
          </p:nvSpPr>
          <p:spPr>
            <a:xfrm flipH="1">
              <a:off x="500416" y="906284"/>
              <a:ext cx="6357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56" name="Line"/>
            <p:cNvSpPr/>
            <p:nvPr/>
          </p:nvSpPr>
          <p:spPr>
            <a:xfrm flipH="1">
              <a:off x="500416" y="1208870"/>
              <a:ext cx="6357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57" name="Line"/>
            <p:cNvSpPr/>
            <p:nvPr/>
          </p:nvSpPr>
          <p:spPr>
            <a:xfrm flipH="1">
              <a:off x="500416" y="1533555"/>
              <a:ext cx="6357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58" name="Line"/>
            <p:cNvSpPr/>
            <p:nvPr/>
          </p:nvSpPr>
          <p:spPr>
            <a:xfrm flipH="1">
              <a:off x="497241" y="1832966"/>
              <a:ext cx="6357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59" name="Line"/>
            <p:cNvSpPr/>
            <p:nvPr/>
          </p:nvSpPr>
          <p:spPr>
            <a:xfrm flipH="1">
              <a:off x="0" y="2056189"/>
              <a:ext cx="6357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60" name="Line"/>
            <p:cNvSpPr/>
            <p:nvPr/>
          </p:nvSpPr>
          <p:spPr>
            <a:xfrm flipH="1">
              <a:off x="264576" y="2050213"/>
              <a:ext cx="1" cy="2443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61" name="Line"/>
            <p:cNvSpPr/>
            <p:nvPr/>
          </p:nvSpPr>
          <p:spPr>
            <a:xfrm flipH="1">
              <a:off x="255794" y="2279392"/>
              <a:ext cx="6357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grpSp>
        <p:nvGrpSpPr>
          <p:cNvPr id="174" name="Group"/>
          <p:cNvGrpSpPr/>
          <p:nvPr/>
        </p:nvGrpSpPr>
        <p:grpSpPr>
          <a:xfrm>
            <a:off x="7536361" y="3089350"/>
            <a:ext cx="798832" cy="1559761"/>
            <a:chOff x="0" y="0"/>
            <a:chExt cx="1136116" cy="2218325"/>
          </a:xfrm>
        </p:grpSpPr>
        <p:sp>
          <p:nvSpPr>
            <p:cNvPr id="163" name="Line"/>
            <p:cNvSpPr/>
            <p:nvPr/>
          </p:nvSpPr>
          <p:spPr>
            <a:xfrm flipV="1">
              <a:off x="11737" y="-1"/>
              <a:ext cx="1" cy="197878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64" name="Line"/>
            <p:cNvSpPr/>
            <p:nvPr/>
          </p:nvSpPr>
          <p:spPr>
            <a:xfrm flipH="1">
              <a:off x="506023" y="572692"/>
              <a:ext cx="1" cy="6417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65" name="Line"/>
            <p:cNvSpPr/>
            <p:nvPr/>
          </p:nvSpPr>
          <p:spPr>
            <a:xfrm flipH="1">
              <a:off x="506023" y="1199963"/>
              <a:ext cx="1" cy="6417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66" name="Line"/>
            <p:cNvSpPr/>
            <p:nvPr/>
          </p:nvSpPr>
          <p:spPr>
            <a:xfrm>
              <a:off x="2584" y="578299"/>
              <a:ext cx="111671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67" name="Line"/>
            <p:cNvSpPr/>
            <p:nvPr/>
          </p:nvSpPr>
          <p:spPr>
            <a:xfrm flipH="1">
              <a:off x="500416" y="906284"/>
              <a:ext cx="6357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68" name="Line"/>
            <p:cNvSpPr/>
            <p:nvPr/>
          </p:nvSpPr>
          <p:spPr>
            <a:xfrm flipH="1">
              <a:off x="500416" y="1208870"/>
              <a:ext cx="6357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69" name="Line"/>
            <p:cNvSpPr/>
            <p:nvPr/>
          </p:nvSpPr>
          <p:spPr>
            <a:xfrm flipH="1">
              <a:off x="500416" y="1533555"/>
              <a:ext cx="6357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70" name="Line"/>
            <p:cNvSpPr/>
            <p:nvPr/>
          </p:nvSpPr>
          <p:spPr>
            <a:xfrm flipH="1">
              <a:off x="497241" y="1832967"/>
              <a:ext cx="6357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71" name="Line"/>
            <p:cNvSpPr/>
            <p:nvPr/>
          </p:nvSpPr>
          <p:spPr>
            <a:xfrm flipH="1">
              <a:off x="0" y="1979990"/>
              <a:ext cx="6357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72" name="Line"/>
            <p:cNvSpPr/>
            <p:nvPr/>
          </p:nvSpPr>
          <p:spPr>
            <a:xfrm flipH="1">
              <a:off x="264576" y="1974014"/>
              <a:ext cx="1" cy="2443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73" name="Line"/>
            <p:cNvSpPr/>
            <p:nvPr/>
          </p:nvSpPr>
          <p:spPr>
            <a:xfrm flipH="1">
              <a:off x="255794" y="2203193"/>
              <a:ext cx="6357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sp>
        <p:nvSpPr>
          <p:cNvPr id="175" name="Index (Stage Area)"/>
          <p:cNvSpPr txBox="1"/>
          <p:nvPr/>
        </p:nvSpPr>
        <p:spPr>
          <a:xfrm>
            <a:off x="4245910" y="4629257"/>
            <a:ext cx="1846019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800" dirty="0"/>
              <a:t>Index</a:t>
            </a:r>
            <a:br>
              <a:rPr sz="2800" dirty="0"/>
            </a:br>
            <a:r>
              <a:rPr sz="2800" dirty="0"/>
              <a:t>(Stage Area)</a:t>
            </a:r>
          </a:p>
        </p:txBody>
      </p:sp>
      <p:sp>
        <p:nvSpPr>
          <p:cNvPr id="176" name="HEAD (committed version)"/>
          <p:cNvSpPr txBox="1"/>
          <p:nvPr/>
        </p:nvSpPr>
        <p:spPr>
          <a:xfrm>
            <a:off x="7420416" y="4682040"/>
            <a:ext cx="1924630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800" dirty="0"/>
              <a:t>HEAD</a:t>
            </a:r>
            <a:br>
              <a:rPr sz="2800" dirty="0"/>
            </a:br>
            <a:r>
              <a:rPr sz="2800" dirty="0"/>
              <a:t>(</a:t>
            </a:r>
            <a:r>
              <a:rPr lang="en-US" sz="2800" dirty="0"/>
              <a:t>C</a:t>
            </a:r>
            <a:r>
              <a:rPr sz="2800" dirty="0"/>
              <a:t>ommitted)</a:t>
            </a:r>
          </a:p>
        </p:txBody>
      </p:sp>
      <p:pic>
        <p:nvPicPr>
          <p:cNvPr id="188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0196" y="3626136"/>
            <a:ext cx="1357315" cy="486269"/>
          </a:xfrm>
          <a:prstGeom prst="rect">
            <a:avLst/>
          </a:prstGeom>
        </p:spPr>
      </p:pic>
      <p:pic>
        <p:nvPicPr>
          <p:cNvPr id="190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2681" y="3628230"/>
            <a:ext cx="1357315" cy="486269"/>
          </a:xfrm>
          <a:prstGeom prst="rect">
            <a:avLst/>
          </a:prstGeom>
        </p:spPr>
      </p:pic>
      <p:sp>
        <p:nvSpPr>
          <p:cNvPr id="179" name="Add"/>
          <p:cNvSpPr txBox="1"/>
          <p:nvPr/>
        </p:nvSpPr>
        <p:spPr>
          <a:xfrm>
            <a:off x="3378316" y="3256735"/>
            <a:ext cx="530594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200" dirty="0"/>
              <a:t>Add</a:t>
            </a:r>
          </a:p>
        </p:txBody>
      </p:sp>
      <p:sp>
        <p:nvSpPr>
          <p:cNvPr id="180" name="Commit"/>
          <p:cNvSpPr txBox="1"/>
          <p:nvPr/>
        </p:nvSpPr>
        <p:spPr>
          <a:xfrm>
            <a:off x="5930406" y="3188895"/>
            <a:ext cx="982641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200" dirty="0"/>
              <a:t>Commit</a:t>
            </a:r>
          </a:p>
        </p:txBody>
      </p:sp>
      <p:sp>
        <p:nvSpPr>
          <p:cNvPr id="181" name="(Temporary Repo.)"/>
          <p:cNvSpPr txBox="1"/>
          <p:nvPr/>
        </p:nvSpPr>
        <p:spPr>
          <a:xfrm>
            <a:off x="4269354" y="5499479"/>
            <a:ext cx="2773003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5">
                    <a:hueOff val="-152896"/>
                    <a:lumOff val="12368"/>
                  </a:schemeClr>
                </a:solidFill>
              </a:defRPr>
            </a:lvl1pPr>
          </a:lstStyle>
          <a:p>
            <a:r>
              <a:rPr sz="2800"/>
              <a:t>(Temporary Repo.)</a:t>
            </a:r>
          </a:p>
        </p:txBody>
      </p:sp>
      <p:sp>
        <p:nvSpPr>
          <p:cNvPr id="182" name="(Local Repo.)"/>
          <p:cNvSpPr txBox="1"/>
          <p:nvPr/>
        </p:nvSpPr>
        <p:spPr>
          <a:xfrm>
            <a:off x="7479278" y="5524237"/>
            <a:ext cx="195149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5">
                    <a:hueOff val="-152896"/>
                    <a:lumOff val="12368"/>
                  </a:schemeClr>
                </a:solidFill>
              </a:defRPr>
            </a:lvl1pPr>
          </a:lstStyle>
          <a:p>
            <a:r>
              <a:rPr sz="2800" dirty="0"/>
              <a:t>(Local Repo.)</a:t>
            </a:r>
          </a:p>
        </p:txBody>
      </p:sp>
      <p:pic>
        <p:nvPicPr>
          <p:cNvPr id="18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01872" y="3370329"/>
            <a:ext cx="1985634" cy="165055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GitHub"/>
          <p:cNvSpPr txBox="1"/>
          <p:nvPr/>
        </p:nvSpPr>
        <p:spPr>
          <a:xfrm>
            <a:off x="10340760" y="5152477"/>
            <a:ext cx="884192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2200" dirty="0"/>
              <a:t>GitHub</a:t>
            </a:r>
          </a:p>
        </p:txBody>
      </p:sp>
      <p:sp>
        <p:nvSpPr>
          <p:cNvPr id="187" name="(Remote Repo.)"/>
          <p:cNvSpPr txBox="1"/>
          <p:nvPr/>
        </p:nvSpPr>
        <p:spPr>
          <a:xfrm>
            <a:off x="10257904" y="5512651"/>
            <a:ext cx="1934095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>
                <a:solidFill>
                  <a:schemeClr val="accent5">
                    <a:hueOff val="-152896"/>
                    <a:lumOff val="12368"/>
                  </a:schemeClr>
                </a:solidFill>
              </a:defRPr>
            </a:lvl1pPr>
          </a:lstStyle>
          <a:p>
            <a:r>
              <a:rPr sz="2200" dirty="0"/>
              <a:t>(Remote Repo.)</a:t>
            </a:r>
          </a:p>
        </p:txBody>
      </p:sp>
      <p:pic>
        <p:nvPicPr>
          <p:cNvPr id="45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3351" y="3595546"/>
            <a:ext cx="1357315" cy="486269"/>
          </a:xfrm>
          <a:prstGeom prst="rect">
            <a:avLst/>
          </a:prstGeom>
        </p:spPr>
      </p:pic>
      <p:sp>
        <p:nvSpPr>
          <p:cNvPr id="46" name="Commit"/>
          <p:cNvSpPr txBox="1"/>
          <p:nvPr/>
        </p:nvSpPr>
        <p:spPr>
          <a:xfrm>
            <a:off x="8931581" y="3041284"/>
            <a:ext cx="623569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sz="2200" dirty="0"/>
              <a:t>Push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95755565"/>
      </p:ext>
    </p:extLst>
  </p:cSld>
  <p:clrMapOvr>
    <a:masterClrMapping/>
  </p:clrMapOvr>
  <p:transition spd="med" advTm="13403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File in </a:t>
            </a:r>
            <a:r>
              <a:rPr lang="en-US" dirty="0" err="1"/>
              <a:t>Git</a:t>
            </a:r>
            <a:r>
              <a:rPr lang="en-US" dirty="0"/>
              <a:t> Has 4 Stages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Untracked</a:t>
            </a:r>
            <a:r>
              <a:rPr lang="en-US" dirty="0"/>
              <a:t>: the file is not under version control </a:t>
            </a:r>
          </a:p>
          <a:p>
            <a:r>
              <a:rPr lang="en-US" b="1" dirty="0"/>
              <a:t>Modified</a:t>
            </a:r>
            <a:r>
              <a:rPr lang="en-US" dirty="0"/>
              <a:t>: the file is modified, but not committed yet</a:t>
            </a:r>
          </a:p>
          <a:p>
            <a:r>
              <a:rPr lang="en-US" b="1" dirty="0"/>
              <a:t>Staged</a:t>
            </a:r>
            <a:r>
              <a:rPr lang="en-US" dirty="0"/>
              <a:t>: the file is modified, and marked to be committed in the next commit snapshot</a:t>
            </a:r>
          </a:p>
          <a:p>
            <a:r>
              <a:rPr lang="en-US" b="1" dirty="0"/>
              <a:t>Committed</a:t>
            </a:r>
            <a:r>
              <a:rPr lang="en-US" dirty="0"/>
              <a:t>: the file is stored in your local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95428"/>
      </p:ext>
    </p:extLst>
  </p:cSld>
  <p:clrMapOvr>
    <a:masterClrMapping/>
  </p:clrMapOvr>
  <p:transition spd="med" advTm="8856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Collaboration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Using only one branch [master]</a:t>
            </a:r>
          </a:p>
          <a:p>
            <a:pPr lvl="1"/>
            <a:r>
              <a:rPr lang="en-US" dirty="0"/>
              <a:t>Simple &amp; basic usage model</a:t>
            </a:r>
          </a:p>
          <a:p>
            <a:pPr lvl="1"/>
            <a:r>
              <a:rPr lang="en-US" dirty="0"/>
              <a:t>Good for the small teams 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Code review workflow</a:t>
            </a:r>
          </a:p>
          <a:p>
            <a:pPr lvl="1"/>
            <a:r>
              <a:rPr lang="en-US" dirty="0"/>
              <a:t>Collaboration models for many open source projects</a:t>
            </a:r>
          </a:p>
          <a:p>
            <a:pPr lvl="1"/>
            <a:r>
              <a:rPr lang="en-US" dirty="0"/>
              <a:t>Convenient for getting feedbacks on your code changes.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9533"/>
      </p:ext>
    </p:extLst>
  </p:cSld>
  <p:clrMapOvr>
    <a:masterClrMapping/>
  </p:clrMapOvr>
  <p:transition spd="med" advTm="4072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et your repository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Get your repository</a:t>
            </a:r>
            <a:r>
              <a:rPr lang="en-US" dirty="0"/>
              <a:t> (1)</a:t>
            </a:r>
            <a:endParaRPr dirty="0"/>
          </a:p>
        </p:txBody>
      </p:sp>
      <p:sp>
        <p:nvSpPr>
          <p:cNvPr id="257" name="Installing git…"/>
          <p:cNvSpPr txBox="1">
            <a:spLocks noGrp="1"/>
          </p:cNvSpPr>
          <p:nvPr>
            <p:ph type="body" sz="quarter" idx="1"/>
          </p:nvPr>
        </p:nvSpPr>
        <p:spPr>
          <a:xfrm>
            <a:off x="1080653" y="1662128"/>
            <a:ext cx="7804547" cy="1134070"/>
          </a:xfrm>
          <a:prstGeom prst="rect">
            <a:avLst/>
          </a:prstGeom>
        </p:spPr>
        <p:txBody>
          <a:bodyPr/>
          <a:lstStyle/>
          <a:p>
            <a:r>
              <a:rPr dirty="0"/>
              <a:t>$ </a:t>
            </a:r>
            <a:r>
              <a:rPr b="1" dirty="0"/>
              <a:t>sudo apt-get install git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675" y="2229163"/>
            <a:ext cx="9958649" cy="43448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0748635"/>
      </p:ext>
    </p:extLst>
  </p:cSld>
  <p:clrMapOvr>
    <a:masterClrMapping/>
  </p:clrMapOvr>
  <p:transition spd="med" advTm="446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6646" y="0"/>
            <a:ext cx="6474023" cy="421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Get your repository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Get your repository</a:t>
            </a:r>
            <a:r>
              <a:rPr lang="en-US" dirty="0"/>
              <a:t> (2)</a:t>
            </a:r>
            <a:endParaRPr dirty="0"/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9467" y="3864631"/>
            <a:ext cx="10753066" cy="27215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$ </a:t>
            </a:r>
            <a:r>
              <a:rPr lang="en-US" b="1" dirty="0" err="1"/>
              <a:t>git</a:t>
            </a:r>
            <a:r>
              <a:rPr lang="en-US" b="1" dirty="0"/>
              <a:t> clone [clone URL]</a:t>
            </a:r>
          </a:p>
        </p:txBody>
      </p:sp>
    </p:spTree>
    <p:extLst>
      <p:ext uri="{BB962C8B-B14F-4D97-AF65-F5344CB8AC3E}">
        <p14:creationId xmlns:p14="http://schemas.microsoft.com/office/powerpoint/2010/main" val="1034843764"/>
      </p:ext>
    </p:extLst>
  </p:cSld>
  <p:clrMapOvr>
    <a:masterClrMapping/>
  </p:clrMapOvr>
  <p:transition spd="med" advTm="2640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et your repository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Get your repository</a:t>
            </a:r>
            <a:r>
              <a:rPr lang="en-US" dirty="0"/>
              <a:t> (3)</a:t>
            </a:r>
            <a:endParaRPr dirty="0"/>
          </a:p>
        </p:txBody>
      </p:sp>
      <p:pic>
        <p:nvPicPr>
          <p:cNvPr id="2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690688"/>
            <a:ext cx="11013556" cy="4128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Rectangle" descr="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644" y="4299097"/>
            <a:ext cx="6633556" cy="15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495"/>
      </p:ext>
    </p:extLst>
  </p:cSld>
  <p:clrMapOvr>
    <a:masterClrMapping/>
  </p:clrMapOvr>
  <p:transition spd="med" advTm="928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ommit your code to Githu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Create Untracked Files</a:t>
            </a:r>
            <a:endParaRPr sz="4400"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302" y="2851133"/>
            <a:ext cx="10311498" cy="37369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file for your project.</a:t>
            </a:r>
          </a:p>
          <a:p>
            <a:pPr lvl="1"/>
            <a:r>
              <a:rPr lang="en-US" dirty="0"/>
              <a:t>What is the status of </a:t>
            </a:r>
            <a:r>
              <a:rPr lang="en-US" dirty="0" err="1"/>
              <a:t>test.c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7175063"/>
      </p:ext>
    </p:extLst>
  </p:cSld>
  <p:clrMapOvr>
    <a:masterClrMapping/>
  </p:clrMapOvr>
  <p:transition spd="med" advTm="2359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System (VCS)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1059"/>
          </a:xfrm>
        </p:spPr>
        <p:txBody>
          <a:bodyPr>
            <a:normAutofit/>
          </a:bodyPr>
          <a:lstStyle/>
          <a:p>
            <a:r>
              <a:rPr lang="en-US" dirty="0"/>
              <a:t>Track the history of changes on a project as people collaborate the project together</a:t>
            </a:r>
          </a:p>
          <a:p>
            <a:r>
              <a:rPr lang="en-US" b="1" dirty="0"/>
              <a:t>Why VCS?</a:t>
            </a:r>
          </a:p>
          <a:p>
            <a:pPr lvl="1"/>
            <a:r>
              <a:rPr lang="en-US" dirty="0"/>
              <a:t>Why changes were made?</a:t>
            </a:r>
          </a:p>
          <a:p>
            <a:pPr lvl="2"/>
            <a:r>
              <a:rPr lang="en-US" dirty="0"/>
              <a:t>Code managements in the long term </a:t>
            </a:r>
          </a:p>
          <a:p>
            <a:pPr lvl="1"/>
            <a:r>
              <a:rPr lang="en-US" dirty="0"/>
              <a:t>What changes were made?</a:t>
            </a:r>
          </a:p>
          <a:p>
            <a:pPr lvl="2"/>
            <a:r>
              <a:rPr lang="en-US" dirty="0"/>
              <a:t>Code reviews &amp; education for new comers</a:t>
            </a:r>
          </a:p>
          <a:p>
            <a:pPr lvl="1"/>
            <a:r>
              <a:rPr lang="en-US" dirty="0"/>
              <a:t>Who changed it?</a:t>
            </a:r>
          </a:p>
          <a:p>
            <a:pPr lvl="2"/>
            <a:r>
              <a:rPr lang="en-US" dirty="0"/>
              <a:t>Bug tracking</a:t>
            </a:r>
          </a:p>
          <a:p>
            <a:pPr lvl="1"/>
            <a:r>
              <a:rPr lang="en-US" dirty="0"/>
              <a:t>When changes were made?</a:t>
            </a:r>
          </a:p>
          <a:p>
            <a:pPr lvl="2"/>
            <a:r>
              <a:rPr lang="en-US" dirty="0"/>
              <a:t>Bug triage and release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67"/>
    </mc:Choice>
    <mc:Fallback xmlns="">
      <p:transition spd="slow" advTm="158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ommit your code to Githu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Create Untracked Files</a:t>
            </a:r>
            <a:endParaRPr sz="4400" dirty="0"/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477" y="2431367"/>
            <a:ext cx="11741046" cy="31398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$ </a:t>
            </a:r>
            <a:r>
              <a:rPr lang="en-US" b="1" dirty="0" err="1"/>
              <a:t>git</a:t>
            </a:r>
            <a:r>
              <a:rPr lang="en-US" b="1" dirty="0"/>
              <a:t> status</a:t>
            </a:r>
          </a:p>
        </p:txBody>
      </p:sp>
    </p:spTree>
    <p:extLst>
      <p:ext uri="{BB962C8B-B14F-4D97-AF65-F5344CB8AC3E}">
        <p14:creationId xmlns:p14="http://schemas.microsoft.com/office/powerpoint/2010/main" val="1543484387"/>
      </p:ext>
    </p:extLst>
  </p:cSld>
  <p:clrMapOvr>
    <a:masterClrMapping/>
  </p:clrMapOvr>
  <p:transition spd="med" advTm="390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ommit your code to Githu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r>
              <a:rPr lang="en-US" sz="4400" dirty="0"/>
              <a:t>Stage your code change</a:t>
            </a:r>
            <a:endParaRPr sz="4400" dirty="0"/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3569865"/>
            <a:ext cx="10952905" cy="274203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</a:t>
            </a:r>
            <a:r>
              <a:rPr lang="en-US" dirty="0" err="1"/>
              <a:t>test.c</a:t>
            </a:r>
            <a:r>
              <a:rPr lang="en-US" dirty="0"/>
              <a:t> for the next commit</a:t>
            </a:r>
          </a:p>
          <a:p>
            <a:endParaRPr lang="en-US" dirty="0"/>
          </a:p>
          <a:p>
            <a:r>
              <a:rPr lang="en-US" b="1" dirty="0"/>
              <a:t>$ </a:t>
            </a:r>
            <a:r>
              <a:rPr lang="en-US" b="1" dirty="0" err="1"/>
              <a:t>git</a:t>
            </a:r>
            <a:r>
              <a:rPr lang="en-US" b="1" dirty="0"/>
              <a:t> add </a:t>
            </a:r>
            <a:r>
              <a:rPr lang="en-US" b="1" dirty="0" err="1"/>
              <a:t>test.c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7120196"/>
      </p:ext>
    </p:extLst>
  </p:cSld>
  <p:clrMapOvr>
    <a:masterClrMapping/>
  </p:clrMapOvr>
  <p:transition spd="med" advTm="307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ommit your code to Githu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Commit your code change</a:t>
            </a:r>
            <a:endParaRPr sz="4400" dirty="0"/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0091" y="2488724"/>
            <a:ext cx="8311817" cy="38231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$ </a:t>
            </a:r>
            <a:r>
              <a:rPr lang="en-US" b="1" dirty="0" err="1"/>
              <a:t>git</a:t>
            </a:r>
            <a:r>
              <a:rPr lang="en-US" b="1" dirty="0"/>
              <a:t> commit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51629"/>
      </p:ext>
    </p:extLst>
  </p:cSld>
  <p:clrMapOvr>
    <a:masterClrMapping/>
  </p:clrMapOvr>
  <p:transition spd="med" advTm="247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ommit your code to Githu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Check your commit log</a:t>
            </a:r>
            <a:endParaRPr sz="4400" dirty="0"/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578" y="2512243"/>
            <a:ext cx="9504844" cy="36647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$ </a:t>
            </a:r>
            <a:r>
              <a:rPr lang="en-US" b="1" dirty="0" err="1"/>
              <a:t>git</a:t>
            </a:r>
            <a:r>
              <a:rPr lang="en-US" b="1" dirty="0"/>
              <a:t> log</a:t>
            </a:r>
          </a:p>
        </p:txBody>
      </p:sp>
    </p:spTree>
    <p:extLst>
      <p:ext uri="{BB962C8B-B14F-4D97-AF65-F5344CB8AC3E}">
        <p14:creationId xmlns:p14="http://schemas.microsoft.com/office/powerpoint/2010/main" val="1164233252"/>
      </p:ext>
    </p:extLst>
  </p:cSld>
  <p:clrMapOvr>
    <a:masterClrMapping/>
  </p:clrMapOvr>
  <p:transition spd="med" advTm="2691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ommit your code to Github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10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Push your repo to the remote repo</a:t>
            </a:r>
            <a:endParaRPr sz="4400" dirty="0"/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1430527"/>
            <a:ext cx="7018867" cy="54613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$ </a:t>
            </a:r>
            <a:r>
              <a:rPr lang="en-US" b="1" dirty="0" err="1"/>
              <a:t>git</a:t>
            </a:r>
            <a:r>
              <a:rPr lang="en-US" b="1" dirty="0"/>
              <a:t> push </a:t>
            </a:r>
          </a:p>
        </p:txBody>
      </p:sp>
    </p:spTree>
    <p:extLst>
      <p:ext uri="{BB962C8B-B14F-4D97-AF65-F5344CB8AC3E}">
        <p14:creationId xmlns:p14="http://schemas.microsoft.com/office/powerpoint/2010/main" val="1544758547"/>
      </p:ext>
    </p:extLst>
  </p:cSld>
  <p:clrMapOvr>
    <a:masterClrMapping/>
  </p:clrMapOvr>
  <p:transition spd="med" advTm="83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ommit your code to Githu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Let’s Check Your Change on the GitHub</a:t>
            </a:r>
            <a:endParaRPr sz="4400" dirty="0"/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199" y="1690687"/>
            <a:ext cx="10902417" cy="3050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5911" y="3008213"/>
            <a:ext cx="5454705" cy="3466237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090846"/>
      </p:ext>
    </p:extLst>
  </p:cSld>
  <p:clrMapOvr>
    <a:masterClrMapping/>
  </p:clrMapOvr>
  <p:transition spd="med" advTm="13464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9545"/>
          <a:stretch>
            <a:fillRect/>
          </a:stretch>
        </p:blipFill>
        <p:spPr>
          <a:xfrm>
            <a:off x="1453200" y="2230017"/>
            <a:ext cx="6884789" cy="2568582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Download latest 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Pull The Latest Changes</a:t>
            </a:r>
            <a:endParaRPr sz="4400" dirty="0"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9729" y="4798599"/>
            <a:ext cx="6792119" cy="193304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colleague updated </a:t>
            </a:r>
            <a:r>
              <a:rPr lang="en-US" dirty="0" err="1"/>
              <a:t>test.c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80269"/>
      </p:ext>
    </p:extLst>
  </p:cSld>
  <p:clrMapOvr>
    <a:masterClrMapping/>
  </p:clrMapOvr>
  <p:transition spd="med" advTm="20867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Download latest 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Pull The Latest Changes</a:t>
            </a:r>
            <a:endParaRPr sz="4400" dirty="0"/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3954" y="1369967"/>
            <a:ext cx="8777649" cy="53649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$ </a:t>
            </a:r>
            <a:r>
              <a:rPr lang="en-US" b="1" dirty="0" err="1"/>
              <a:t>git</a:t>
            </a:r>
            <a:r>
              <a:rPr lang="en-US" b="1" dirty="0"/>
              <a:t> pull</a:t>
            </a:r>
          </a:p>
        </p:txBody>
      </p:sp>
    </p:spTree>
    <p:extLst>
      <p:ext uri="{BB962C8B-B14F-4D97-AF65-F5344CB8AC3E}">
        <p14:creationId xmlns:p14="http://schemas.microsoft.com/office/powerpoint/2010/main" val="1330293918"/>
      </p:ext>
    </p:extLst>
  </p:cSld>
  <p:clrMapOvr>
    <a:masterClrMapping/>
  </p:clrMapOvr>
  <p:transition spd="med" advTm="802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When you update codes…"/>
          <p:cNvSpPr txBox="1">
            <a:spLocks noGrp="1"/>
          </p:cNvSpPr>
          <p:nvPr>
            <p:ph type="title"/>
          </p:nvPr>
        </p:nvSpPr>
        <p:spPr>
          <a:xfrm>
            <a:off x="839788" y="274880"/>
            <a:ext cx="10979679" cy="965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sz="4400" dirty="0"/>
              <a:t>When updat</a:t>
            </a:r>
            <a:r>
              <a:rPr lang="en-US" sz="4400" dirty="0"/>
              <a:t>ing </a:t>
            </a:r>
            <a:r>
              <a:rPr sz="4400" dirty="0"/>
              <a:t>code</a:t>
            </a:r>
            <a:r>
              <a:rPr lang="mr-IN" sz="4400" dirty="0"/>
              <a:t>…</a:t>
            </a:r>
            <a:endParaRPr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$ </a:t>
            </a:r>
            <a:r>
              <a:rPr lang="en-US" sz="3200" b="1" dirty="0" err="1"/>
              <a:t>git</a:t>
            </a:r>
            <a:r>
              <a:rPr lang="en-US" sz="3200" b="1" dirty="0"/>
              <a:t> diff </a:t>
            </a:r>
          </a:p>
          <a:p>
            <a:r>
              <a:rPr lang="en-US" sz="2400" b="1" dirty="0"/>
              <a:t>(Working Dir vs Temp Repo)</a:t>
            </a:r>
          </a:p>
          <a:p>
            <a:endParaRPr lang="en-US" sz="3200" dirty="0"/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72025" y="1388820"/>
            <a:ext cx="7390037" cy="51487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76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9"/>
    </mc:Choice>
    <mc:Fallback xmlns="">
      <p:transition spd="slow" advTm="739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When you update code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When updating code…</a:t>
            </a:r>
            <a:endParaRPr sz="4400" dirty="0"/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581871"/>
            <a:ext cx="10699133" cy="1037162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$ git commit"/>
          <p:cNvSpPr txBox="1"/>
          <p:nvPr/>
        </p:nvSpPr>
        <p:spPr>
          <a:xfrm>
            <a:off x="838200" y="2773314"/>
            <a:ext cx="7804547" cy="74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>
            <a:lvl1pPr marL="444500" indent="-444500" algn="l">
              <a:spcBef>
                <a:spcPts val="4200"/>
              </a:spcBef>
              <a:buSzPct val="145000"/>
              <a:buChar char="•"/>
              <a:defRPr sz="3200" b="0"/>
            </a:lvl1pPr>
          </a:lstStyle>
          <a:p>
            <a:r>
              <a:rPr b="1" dirty="0"/>
              <a:t>$ git commit</a:t>
            </a: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037" y="3483997"/>
            <a:ext cx="7750710" cy="33909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9762989"/>
      </p:ext>
    </p:extLst>
  </p:cSld>
  <p:clrMapOvr>
    <a:masterClrMapping/>
  </p:clrMapOvr>
  <p:transition spd="med" advTm="26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Version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err="1"/>
              <a:t>SubVersionN</a:t>
            </a:r>
            <a:r>
              <a:rPr lang="en-US" dirty="0"/>
              <a:t> (SVN) </a:t>
            </a:r>
          </a:p>
          <a:p>
            <a:pPr lvl="1"/>
            <a:r>
              <a:rPr lang="en-US" dirty="0"/>
              <a:t>Open source version control system founded in 2000 by Collab Inc.</a:t>
            </a:r>
          </a:p>
          <a:p>
            <a:endParaRPr lang="en-US" dirty="0"/>
          </a:p>
          <a:p>
            <a:r>
              <a:rPr lang="en-US" dirty="0"/>
              <a:t>Workflow</a:t>
            </a:r>
          </a:p>
          <a:p>
            <a:pPr lvl="1"/>
            <a:r>
              <a:rPr lang="en-US" dirty="0"/>
              <a:t>1. Pull down any project change from a central server</a:t>
            </a:r>
          </a:p>
          <a:p>
            <a:pPr lvl="1"/>
            <a:r>
              <a:rPr lang="en-US" dirty="0"/>
              <a:t>2. Make changes on the project</a:t>
            </a:r>
          </a:p>
          <a:p>
            <a:pPr lvl="1"/>
            <a:r>
              <a:rPr lang="en-US" dirty="0"/>
              <a:t>3. Commit your changes to the central server.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68"/>
    </mc:Choice>
    <mc:Fallback xmlns="">
      <p:transition spd="slow" advTm="5296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When you update code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When updating code…</a:t>
            </a:r>
            <a:endParaRPr sz="4400" dirty="0"/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6315" y="1480815"/>
            <a:ext cx="7432103" cy="599053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$</a:t>
            </a:r>
            <a:r>
              <a:rPr lang="en-US" b="1" dirty="0" err="1"/>
              <a:t>git</a:t>
            </a:r>
            <a:r>
              <a:rPr lang="en-US" b="1" dirty="0"/>
              <a:t> push</a:t>
            </a:r>
          </a:p>
        </p:txBody>
      </p:sp>
    </p:spTree>
    <p:extLst>
      <p:ext uri="{BB962C8B-B14F-4D97-AF65-F5344CB8AC3E}">
        <p14:creationId xmlns:p14="http://schemas.microsoft.com/office/powerpoint/2010/main" val="1126318906"/>
      </p:ext>
    </p:extLst>
  </p:cSld>
  <p:clrMapOvr>
    <a:masterClrMapping/>
  </p:clrMapOvr>
  <p:transition spd="med" advTm="6657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imple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 err="1"/>
              <a:t>Git</a:t>
            </a:r>
            <a:r>
              <a:rPr lang="en-US" dirty="0"/>
              <a:t> Command </a:t>
            </a:r>
            <a:r>
              <a:rPr lang="en-US" dirty="0" err="1"/>
              <a:t>Cheatsheet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84"/>
              </a:spcBef>
            </a:pPr>
            <a:r>
              <a:rPr lang="en-US" dirty="0"/>
              <a:t>Get repository: </a:t>
            </a:r>
            <a:r>
              <a:rPr lang="en-US" b="1" dirty="0" err="1"/>
              <a:t>git</a:t>
            </a:r>
            <a:r>
              <a:rPr lang="en-US" b="1" dirty="0"/>
              <a:t> clone [URL]</a:t>
            </a:r>
          </a:p>
          <a:p>
            <a:pPr>
              <a:spcBef>
                <a:spcPts val="984"/>
              </a:spcBef>
            </a:pPr>
            <a:r>
              <a:rPr lang="en-US" dirty="0"/>
              <a:t>Add new files: </a:t>
            </a:r>
            <a:r>
              <a:rPr lang="en-US" b="1" dirty="0" err="1"/>
              <a:t>git</a:t>
            </a:r>
            <a:r>
              <a:rPr lang="en-US" b="1" dirty="0"/>
              <a:t> add [Files]</a:t>
            </a:r>
          </a:p>
          <a:p>
            <a:pPr>
              <a:spcBef>
                <a:spcPts val="984"/>
              </a:spcBef>
            </a:pPr>
            <a:r>
              <a:rPr lang="en-US" dirty="0"/>
              <a:t>Delete files: </a:t>
            </a:r>
            <a:r>
              <a:rPr lang="en-US" b="1" dirty="0" err="1"/>
              <a:t>git</a:t>
            </a:r>
            <a:r>
              <a:rPr lang="en-US" b="1" dirty="0"/>
              <a:t> </a:t>
            </a:r>
            <a:r>
              <a:rPr lang="en-US" b="1" dirty="0" err="1"/>
              <a:t>rm</a:t>
            </a:r>
            <a:r>
              <a:rPr lang="en-US" b="1" dirty="0"/>
              <a:t> [Files]</a:t>
            </a:r>
          </a:p>
          <a:p>
            <a:pPr>
              <a:spcBef>
                <a:spcPts val="984"/>
              </a:spcBef>
            </a:pPr>
            <a:r>
              <a:rPr lang="en-US" dirty="0"/>
              <a:t>Check status: </a:t>
            </a:r>
            <a:r>
              <a:rPr lang="en-US" b="1" dirty="0" err="1"/>
              <a:t>git</a:t>
            </a:r>
            <a:r>
              <a:rPr lang="en-US" b="1" dirty="0"/>
              <a:t> status</a:t>
            </a:r>
          </a:p>
          <a:p>
            <a:pPr>
              <a:spcBef>
                <a:spcPts val="984"/>
              </a:spcBef>
            </a:pPr>
            <a:r>
              <a:rPr lang="en-US" dirty="0"/>
              <a:t>Commit: </a:t>
            </a:r>
            <a:r>
              <a:rPr lang="en-US" b="1" dirty="0" err="1"/>
              <a:t>git</a:t>
            </a:r>
            <a:r>
              <a:rPr lang="en-US" b="1" dirty="0"/>
              <a:t> commit</a:t>
            </a:r>
          </a:p>
          <a:p>
            <a:pPr>
              <a:spcBef>
                <a:spcPts val="984"/>
              </a:spcBef>
            </a:pPr>
            <a:r>
              <a:rPr lang="en-US" dirty="0"/>
              <a:t>Check commit logs: </a:t>
            </a:r>
            <a:r>
              <a:rPr lang="en-US" b="1" dirty="0" err="1"/>
              <a:t>git</a:t>
            </a:r>
            <a:r>
              <a:rPr lang="en-US" b="1" dirty="0"/>
              <a:t> log</a:t>
            </a:r>
          </a:p>
          <a:p>
            <a:pPr>
              <a:spcBef>
                <a:spcPts val="984"/>
              </a:spcBef>
            </a:pPr>
            <a:r>
              <a:rPr lang="en-US" dirty="0"/>
              <a:t>Upload your repo to GitHub: </a:t>
            </a:r>
            <a:r>
              <a:rPr lang="en-US" b="1" dirty="0" err="1"/>
              <a:t>git</a:t>
            </a:r>
            <a:r>
              <a:rPr lang="en-US" b="1" dirty="0"/>
              <a:t> push</a:t>
            </a:r>
          </a:p>
          <a:p>
            <a:pPr>
              <a:spcBef>
                <a:spcPts val="984"/>
              </a:spcBef>
            </a:pPr>
            <a:r>
              <a:rPr lang="en-US" dirty="0"/>
              <a:t>Download GitHub repo to your PC: </a:t>
            </a:r>
            <a:r>
              <a:rPr lang="en-US" b="1" dirty="0" err="1"/>
              <a:t>git</a:t>
            </a:r>
            <a:r>
              <a:rPr lang="en-US" b="1" dirty="0"/>
              <a:t> pull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36123"/>
      </p:ext>
    </p:extLst>
  </p:cSld>
  <p:clrMapOvr>
    <a:masterClrMapping/>
  </p:clrMapOvr>
  <p:transition spd="med" advTm="10646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333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334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335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336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337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38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39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40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41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42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343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344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345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346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1336" dirty="0"/>
              <a:t>       </a:t>
            </a:r>
            <a:r>
              <a:rPr sz="1336" dirty="0" err="1"/>
              <a:t>git</a:t>
            </a:r>
            <a:r>
              <a:rPr sz="1336" dirty="0"/>
              <a:t> fetch</a:t>
            </a:r>
          </a:p>
        </p:txBody>
      </p:sp>
      <p:sp>
        <p:nvSpPr>
          <p:cNvPr id="347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1336" dirty="0"/>
              <a:t>      </a:t>
            </a:r>
            <a:r>
              <a:rPr sz="1336" dirty="0" err="1"/>
              <a:t>git</a:t>
            </a:r>
            <a:r>
              <a:rPr sz="1336" dirty="0"/>
              <a:t> checkout HEAD</a:t>
            </a:r>
          </a:p>
        </p:txBody>
      </p:sp>
      <p:sp>
        <p:nvSpPr>
          <p:cNvPr id="348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1336" dirty="0"/>
              <a:t>       </a:t>
            </a:r>
            <a:r>
              <a:rPr sz="1336" dirty="0"/>
              <a:t>g</a:t>
            </a:r>
            <a:r>
              <a:rPr lang="en-US" sz="1336" dirty="0"/>
              <a:t> </a:t>
            </a:r>
            <a:r>
              <a:rPr sz="1336" dirty="0"/>
              <a:t>it pull or </a:t>
            </a:r>
            <a:r>
              <a:rPr sz="1336" dirty="0" err="1"/>
              <a:t>git</a:t>
            </a:r>
            <a:r>
              <a:rPr sz="1336" dirty="0"/>
              <a:t> rebase</a:t>
            </a:r>
          </a:p>
        </p:txBody>
      </p:sp>
      <p:sp>
        <p:nvSpPr>
          <p:cNvPr id="349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1336" dirty="0"/>
              <a:t>     </a:t>
            </a:r>
            <a:r>
              <a:rPr lang="en-US" sz="1336" dirty="0" err="1"/>
              <a:t>g</a:t>
            </a:r>
            <a:r>
              <a:rPr sz="1336" dirty="0" err="1"/>
              <a:t>it</a:t>
            </a:r>
            <a:r>
              <a:rPr sz="1336" dirty="0"/>
              <a:t> checkout</a:t>
            </a:r>
          </a:p>
        </p:txBody>
      </p:sp>
      <p:sp>
        <p:nvSpPr>
          <p:cNvPr id="350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1336" dirty="0"/>
              <a:t>      </a:t>
            </a:r>
            <a:r>
              <a:rPr sz="1336" dirty="0" err="1"/>
              <a:t>git</a:t>
            </a:r>
            <a:r>
              <a:rPr sz="1336" dirty="0"/>
              <a:t> merge</a:t>
            </a:r>
          </a:p>
        </p:txBody>
      </p:sp>
      <p:grpSp>
        <p:nvGrpSpPr>
          <p:cNvPr id="355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351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352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sz="1336" dirty="0"/>
                <a:t>      </a:t>
              </a:r>
              <a:r>
                <a:rPr sz="1336" dirty="0" err="1"/>
                <a:t>git</a:t>
              </a:r>
              <a:r>
                <a:rPr sz="1336" dirty="0"/>
                <a:t> diff</a:t>
              </a:r>
            </a:p>
          </p:txBody>
        </p:sp>
        <p:sp>
          <p:nvSpPr>
            <p:cNvPr id="353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354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sz="1336" dirty="0"/>
                <a:t>      </a:t>
              </a:r>
              <a:r>
                <a:rPr sz="1336" dirty="0" err="1"/>
                <a:t>git</a:t>
              </a:r>
              <a:r>
                <a:rPr sz="1336" dirty="0"/>
                <a:t> diff 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012283"/>
      </p:ext>
    </p:extLst>
  </p:cSld>
  <p:clrMapOvr>
    <a:masterClrMapping/>
  </p:clrMapOvr>
  <p:transition spd="med" advTm="12839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358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359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360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361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362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363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364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365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366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367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368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369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370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375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371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372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373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374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376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77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78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79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80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81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382" name="Write your code here!" descr="Write your code here!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3276" y="1907843"/>
            <a:ext cx="2474640" cy="111674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75669"/>
      </p:ext>
    </p:extLst>
  </p:cSld>
  <p:clrMapOvr>
    <a:masterClrMapping/>
  </p:clrMapOvr>
  <p:transition spd="med" advTm="2842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385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386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387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388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389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390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391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392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393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394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395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396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397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402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398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399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400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401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403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04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05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06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07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08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09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400" b="1" dirty="0"/>
              <a:t>git add</a:t>
            </a:r>
          </a:p>
        </p:txBody>
      </p:sp>
      <p:pic>
        <p:nvPicPr>
          <p:cNvPr id="410" name="Register your code" descr="Register your cod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7929" y="1908674"/>
            <a:ext cx="2100151" cy="1115909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317176"/>
      </p:ext>
    </p:extLst>
  </p:cSld>
  <p:clrMapOvr>
    <a:masterClrMapping/>
  </p:clrMapOvr>
  <p:transition spd="med" advTm="5964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413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414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415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416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417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418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419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420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421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422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423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424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425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430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426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427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428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429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431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32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33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34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35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36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37" name="Store your code (Final approval)" descr="Store your code (Final approval)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7463" y="2024367"/>
            <a:ext cx="2481338" cy="143634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38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400"/>
              <a:t>git commit</a:t>
            </a:r>
          </a:p>
        </p:txBody>
      </p:sp>
      <p:sp>
        <p:nvSpPr>
          <p:cNvPr id="439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400" dirty="0"/>
              <a:t>git add</a:t>
            </a:r>
          </a:p>
        </p:txBody>
      </p:sp>
    </p:spTree>
    <p:extLst>
      <p:ext uri="{BB962C8B-B14F-4D97-AF65-F5344CB8AC3E}">
        <p14:creationId xmlns:p14="http://schemas.microsoft.com/office/powerpoint/2010/main" val="1796634269"/>
      </p:ext>
    </p:extLst>
  </p:cSld>
  <p:clrMapOvr>
    <a:masterClrMapping/>
  </p:clrMapOvr>
  <p:transition spd="med" advTm="638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442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443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444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445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446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447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448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449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450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451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452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453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454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459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455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456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457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458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460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61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62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63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64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65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66" name="Single line command" descr="Single line command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8636" y="2582649"/>
            <a:ext cx="2659931" cy="108006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67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400" dirty="0"/>
              <a:t>git commit -a</a:t>
            </a:r>
          </a:p>
        </p:txBody>
      </p:sp>
    </p:spTree>
    <p:extLst>
      <p:ext uri="{BB962C8B-B14F-4D97-AF65-F5344CB8AC3E}">
        <p14:creationId xmlns:p14="http://schemas.microsoft.com/office/powerpoint/2010/main" val="264598616"/>
      </p:ext>
    </p:extLst>
  </p:cSld>
  <p:clrMapOvr>
    <a:masterClrMapping/>
  </p:clrMapOvr>
  <p:transition spd="med" advTm="723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470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471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472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473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474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475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476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477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478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479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480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481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482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487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483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484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485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486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488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89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0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1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2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3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94" name="Upload your repo to a remote repo" descr="Upload your repo to a remote repo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3892" y="3074303"/>
            <a:ext cx="4516748" cy="113398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95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400" dirty="0"/>
              <a:t>git push</a:t>
            </a:r>
          </a:p>
        </p:txBody>
      </p:sp>
    </p:spTree>
    <p:extLst>
      <p:ext uri="{BB962C8B-B14F-4D97-AF65-F5344CB8AC3E}">
        <p14:creationId xmlns:p14="http://schemas.microsoft.com/office/powerpoint/2010/main" val="1817789822"/>
      </p:ext>
    </p:extLst>
  </p:cSld>
  <p:clrMapOvr>
    <a:masterClrMapping/>
  </p:clrMapOvr>
  <p:transition spd="med" advTm="946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498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499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500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501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502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503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504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505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506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507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508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509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510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515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511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512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513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514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516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17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18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19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20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21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22" name="Download remote repo  to your workspace" descr="Download remote repo  to your workspac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9879" y="3567232"/>
            <a:ext cx="3277475" cy="1392089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23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2400" dirty="0"/>
              <a:t>      </a:t>
            </a:r>
            <a:r>
              <a:rPr sz="2400" dirty="0" err="1"/>
              <a:t>git</a:t>
            </a:r>
            <a:r>
              <a:rPr sz="2400" dirty="0"/>
              <a:t> pull or </a:t>
            </a:r>
            <a:r>
              <a:rPr sz="2400" dirty="0" err="1"/>
              <a:t>git</a:t>
            </a:r>
            <a:r>
              <a:rPr sz="2400" dirty="0"/>
              <a:t> rebase</a:t>
            </a:r>
          </a:p>
        </p:txBody>
      </p:sp>
    </p:spTree>
    <p:extLst>
      <p:ext uri="{BB962C8B-B14F-4D97-AF65-F5344CB8AC3E}">
        <p14:creationId xmlns:p14="http://schemas.microsoft.com/office/powerpoint/2010/main" val="1491176132"/>
      </p:ext>
    </p:extLst>
  </p:cSld>
  <p:clrMapOvr>
    <a:masterClrMapping/>
  </p:clrMapOvr>
  <p:transition spd="med" advTm="4489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526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527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528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529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530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531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532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533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534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535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536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537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538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543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539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540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541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542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544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45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46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47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48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49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50" name="synchronize  a remote repo with a local repo." descr="synchronize  a remote repo with a local repo.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7375" y="4032961"/>
            <a:ext cx="3687125" cy="1533613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51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2400" dirty="0"/>
              <a:t>      </a:t>
            </a:r>
            <a:r>
              <a:rPr sz="2400" dirty="0" err="1"/>
              <a:t>git</a:t>
            </a:r>
            <a:r>
              <a:rPr sz="2400" dirty="0"/>
              <a:t> fetch</a:t>
            </a:r>
          </a:p>
        </p:txBody>
      </p:sp>
    </p:spTree>
    <p:extLst>
      <p:ext uri="{BB962C8B-B14F-4D97-AF65-F5344CB8AC3E}">
        <p14:creationId xmlns:p14="http://schemas.microsoft.com/office/powerpoint/2010/main" val="1063090034"/>
      </p:ext>
    </p:extLst>
  </p:cSld>
  <p:clrMapOvr>
    <a:masterClrMapping/>
  </p:clrMapOvr>
  <p:transition spd="med" advTm="831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Version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4" y="1825625"/>
            <a:ext cx="9533466" cy="43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75"/>
    </mc:Choice>
    <mc:Fallback xmlns="">
      <p:transition spd="slow" advTm="2827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554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555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556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557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558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559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560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561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562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563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564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565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566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571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567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568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569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570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572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73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74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75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76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77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78" name="synchronize  a remote repo with a local repo." descr="synchronize  a remote repo with a local repo.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7375" y="4032961"/>
            <a:ext cx="3687125" cy="1533613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9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2400" b="1" dirty="0"/>
              <a:t>     </a:t>
            </a:r>
            <a:r>
              <a:rPr sz="2400" b="1" dirty="0" err="1"/>
              <a:t>git</a:t>
            </a:r>
            <a:r>
              <a:rPr sz="2400" b="1" dirty="0"/>
              <a:t> fetch</a:t>
            </a:r>
          </a:p>
        </p:txBody>
      </p:sp>
    </p:spTree>
    <p:extLst>
      <p:ext uri="{BB962C8B-B14F-4D97-AF65-F5344CB8AC3E}">
        <p14:creationId xmlns:p14="http://schemas.microsoft.com/office/powerpoint/2010/main" val="290258398"/>
      </p:ext>
    </p:extLst>
  </p:cSld>
  <p:clrMapOvr>
    <a:masterClrMapping/>
  </p:clrMapOvr>
  <p:transition spd="med" advTm="1724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582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583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584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585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586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587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588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589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590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591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592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593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594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599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595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596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597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598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600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01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02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03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04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05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606" name="Revert your changes" descr="Revert your changes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3580" y="4664808"/>
            <a:ext cx="3687124" cy="116121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7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2400" dirty="0"/>
              <a:t>      </a:t>
            </a:r>
            <a:r>
              <a:rPr sz="2400" dirty="0" err="1"/>
              <a:t>git</a:t>
            </a:r>
            <a:r>
              <a:rPr sz="2400" dirty="0"/>
              <a:t> checkout HEAD</a:t>
            </a:r>
          </a:p>
        </p:txBody>
      </p:sp>
      <p:sp>
        <p:nvSpPr>
          <p:cNvPr id="608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2000" dirty="0"/>
              <a:t>      </a:t>
            </a:r>
            <a:r>
              <a:rPr sz="2000" dirty="0" err="1"/>
              <a:t>git</a:t>
            </a:r>
            <a:r>
              <a:rPr sz="2000" dirty="0"/>
              <a:t> checkout</a:t>
            </a:r>
          </a:p>
        </p:txBody>
      </p:sp>
    </p:spTree>
    <p:extLst>
      <p:ext uri="{BB962C8B-B14F-4D97-AF65-F5344CB8AC3E}">
        <p14:creationId xmlns:p14="http://schemas.microsoft.com/office/powerpoint/2010/main" val="1437532849"/>
      </p:ext>
    </p:extLst>
  </p:cSld>
  <p:clrMapOvr>
    <a:masterClrMapping/>
  </p:clrMapOvr>
  <p:transition spd="med" advTm="24769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611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612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613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614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615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616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617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618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619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620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621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622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623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628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624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625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626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627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629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30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31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32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33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34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635" name="Load your repo to  your workspace" descr="Load your repo to  your workspac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5742" y="5410521"/>
            <a:ext cx="3687125" cy="1353789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36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2400" dirty="0"/>
              <a:t>      </a:t>
            </a:r>
            <a:r>
              <a:rPr sz="2400" dirty="0" err="1"/>
              <a:t>git</a:t>
            </a:r>
            <a:r>
              <a:rPr sz="2400" dirty="0"/>
              <a:t> merge</a:t>
            </a:r>
          </a:p>
        </p:txBody>
      </p:sp>
    </p:spTree>
    <p:extLst>
      <p:ext uri="{BB962C8B-B14F-4D97-AF65-F5344CB8AC3E}">
        <p14:creationId xmlns:p14="http://schemas.microsoft.com/office/powerpoint/2010/main" val="1423564393"/>
      </p:ext>
    </p:extLst>
  </p:cSld>
  <p:clrMapOvr>
    <a:masterClrMapping/>
  </p:clrMapOvr>
  <p:transition spd="med" advTm="13096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it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Workflow</a:t>
            </a:r>
          </a:p>
        </p:txBody>
      </p:sp>
      <p:sp>
        <p:nvSpPr>
          <p:cNvPr id="639" name="Workspace"/>
          <p:cNvSpPr txBox="1"/>
          <p:nvPr/>
        </p:nvSpPr>
        <p:spPr>
          <a:xfrm>
            <a:off x="2310116" y="1394219"/>
            <a:ext cx="79977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Workspace</a:t>
            </a:r>
          </a:p>
        </p:txBody>
      </p:sp>
      <p:sp>
        <p:nvSpPr>
          <p:cNvPr id="640" name="Index"/>
          <p:cNvSpPr txBox="1"/>
          <p:nvPr/>
        </p:nvSpPr>
        <p:spPr>
          <a:xfrm>
            <a:off x="4298329" y="1394219"/>
            <a:ext cx="43197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sz="1266"/>
              <a:t>Index</a:t>
            </a:r>
          </a:p>
        </p:txBody>
      </p:sp>
      <p:sp>
        <p:nvSpPr>
          <p:cNvPr id="641" name="Local Repo."/>
          <p:cNvSpPr txBox="1"/>
          <p:nvPr/>
        </p:nvSpPr>
        <p:spPr>
          <a:xfrm>
            <a:off x="5613815" y="1394219"/>
            <a:ext cx="82311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sz="1266"/>
              <a:t>Local Repo.</a:t>
            </a:r>
          </a:p>
        </p:txBody>
      </p:sp>
      <p:sp>
        <p:nvSpPr>
          <p:cNvPr id="642" name="Remote Repo."/>
          <p:cNvSpPr txBox="1"/>
          <p:nvPr/>
        </p:nvSpPr>
        <p:spPr>
          <a:xfrm>
            <a:off x="8341405" y="1394219"/>
            <a:ext cx="99956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sz="1266"/>
              <a:t>Remote Repo.</a:t>
            </a:r>
          </a:p>
        </p:txBody>
      </p:sp>
      <p:sp>
        <p:nvSpPr>
          <p:cNvPr id="643" name="git add"/>
          <p:cNvSpPr/>
          <p:nvPr/>
        </p:nvSpPr>
        <p:spPr>
          <a:xfrm>
            <a:off x="2872383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add</a:t>
            </a:r>
          </a:p>
        </p:txBody>
      </p:sp>
      <p:sp>
        <p:nvSpPr>
          <p:cNvPr id="644" name="git commit"/>
          <p:cNvSpPr/>
          <p:nvPr/>
        </p:nvSpPr>
        <p:spPr>
          <a:xfrm>
            <a:off x="4569024" y="1769496"/>
            <a:ext cx="170912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</a:t>
            </a:r>
          </a:p>
        </p:txBody>
      </p:sp>
      <p:sp>
        <p:nvSpPr>
          <p:cNvPr id="645" name="git push"/>
          <p:cNvSpPr/>
          <p:nvPr/>
        </p:nvSpPr>
        <p:spPr>
          <a:xfrm>
            <a:off x="6260288" y="2663883"/>
            <a:ext cx="2814675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push</a:t>
            </a:r>
          </a:p>
        </p:txBody>
      </p:sp>
      <p:sp>
        <p:nvSpPr>
          <p:cNvPr id="646" name="git commit -a"/>
          <p:cNvSpPr/>
          <p:nvPr/>
        </p:nvSpPr>
        <p:spPr>
          <a:xfrm>
            <a:off x="2872383" y="2259981"/>
            <a:ext cx="3400390" cy="410766"/>
          </a:xfrm>
          <a:prstGeom prst="rightArrow">
            <a:avLst>
              <a:gd name="adj1" fmla="val 71130"/>
              <a:gd name="adj2" fmla="val 82609"/>
            </a:avLst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commit -a</a:t>
            </a:r>
          </a:p>
        </p:txBody>
      </p:sp>
      <p:sp>
        <p:nvSpPr>
          <p:cNvPr id="647" name="git fetch"/>
          <p:cNvSpPr/>
          <p:nvPr/>
        </p:nvSpPr>
        <p:spPr>
          <a:xfrm>
            <a:off x="6253182" y="3788587"/>
            <a:ext cx="2828889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91" y="18482"/>
                </a:moveTo>
                <a:lnTo>
                  <a:pt x="2591" y="21600"/>
                </a:lnTo>
                <a:lnTo>
                  <a:pt x="0" y="10800"/>
                </a:lnTo>
                <a:lnTo>
                  <a:pt x="2591" y="0"/>
                </a:lnTo>
                <a:lnTo>
                  <a:pt x="2591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fetch</a:t>
            </a:r>
          </a:p>
        </p:txBody>
      </p:sp>
      <p:sp>
        <p:nvSpPr>
          <p:cNvPr id="648" name="git checkout HEAD"/>
          <p:cNvSpPr/>
          <p:nvPr/>
        </p:nvSpPr>
        <p:spPr>
          <a:xfrm>
            <a:off x="2867006" y="4137389"/>
            <a:ext cx="341114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" y="18482"/>
                </a:moveTo>
                <a:lnTo>
                  <a:pt x="2149" y="21600"/>
                </a:lnTo>
                <a:lnTo>
                  <a:pt x="0" y="10800"/>
                </a:lnTo>
                <a:lnTo>
                  <a:pt x="2149" y="0"/>
                </a:lnTo>
                <a:lnTo>
                  <a:pt x="2149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 HEAD</a:t>
            </a:r>
          </a:p>
        </p:txBody>
      </p:sp>
      <p:sp>
        <p:nvSpPr>
          <p:cNvPr id="649" name="git pull or git rebase"/>
          <p:cNvSpPr/>
          <p:nvPr/>
        </p:nvSpPr>
        <p:spPr>
          <a:xfrm>
            <a:off x="2884865" y="3240952"/>
            <a:ext cx="617934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6" y="18482"/>
                </a:moveTo>
                <a:lnTo>
                  <a:pt x="1186" y="21600"/>
                </a:lnTo>
                <a:lnTo>
                  <a:pt x="0" y="10800"/>
                </a:lnTo>
                <a:lnTo>
                  <a:pt x="1186" y="0"/>
                </a:lnTo>
                <a:lnTo>
                  <a:pt x="1186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pull or git rebase</a:t>
            </a:r>
          </a:p>
        </p:txBody>
      </p:sp>
      <p:sp>
        <p:nvSpPr>
          <p:cNvPr id="650" name="git checkout"/>
          <p:cNvSpPr/>
          <p:nvPr/>
        </p:nvSpPr>
        <p:spPr>
          <a:xfrm>
            <a:off x="2869693" y="4673739"/>
            <a:ext cx="1714503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5" y="18482"/>
                </a:moveTo>
                <a:lnTo>
                  <a:pt x="4275" y="21600"/>
                </a:lnTo>
                <a:lnTo>
                  <a:pt x="0" y="10800"/>
                </a:lnTo>
                <a:lnTo>
                  <a:pt x="4275" y="0"/>
                </a:lnTo>
                <a:lnTo>
                  <a:pt x="4275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checkout</a:t>
            </a:r>
          </a:p>
        </p:txBody>
      </p:sp>
      <p:sp>
        <p:nvSpPr>
          <p:cNvPr id="651" name="git merge"/>
          <p:cNvSpPr/>
          <p:nvPr/>
        </p:nvSpPr>
        <p:spPr>
          <a:xfrm>
            <a:off x="2869694" y="5207314"/>
            <a:ext cx="3405767" cy="4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" y="18482"/>
                </a:moveTo>
                <a:lnTo>
                  <a:pt x="2152" y="21600"/>
                </a:lnTo>
                <a:lnTo>
                  <a:pt x="0" y="10800"/>
                </a:lnTo>
                <a:lnTo>
                  <a:pt x="2152" y="0"/>
                </a:lnTo>
                <a:lnTo>
                  <a:pt x="2152" y="3118"/>
                </a:lnTo>
                <a:lnTo>
                  <a:pt x="21600" y="3118"/>
                </a:lnTo>
                <a:lnTo>
                  <a:pt x="21600" y="18482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336"/>
              <a:t>git merge</a:t>
            </a:r>
          </a:p>
        </p:txBody>
      </p:sp>
      <p:grpSp>
        <p:nvGrpSpPr>
          <p:cNvPr id="656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652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653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</a:t>
              </a:r>
            </a:p>
          </p:txBody>
        </p:sp>
        <p:sp>
          <p:nvSpPr>
            <p:cNvPr id="654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655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36"/>
                <a:t>git diff HEAD</a:t>
              </a:r>
            </a:p>
          </p:txBody>
        </p:sp>
      </p:grpSp>
      <p:sp>
        <p:nvSpPr>
          <p:cNvPr id="657" name="Rectangle"/>
          <p:cNvSpPr/>
          <p:nvPr/>
        </p:nvSpPr>
        <p:spPr>
          <a:xfrm>
            <a:off x="2290132" y="1769496"/>
            <a:ext cx="7611736" cy="5052492"/>
          </a:xfrm>
          <a:prstGeom prst="rect">
            <a:avLst/>
          </a:prstGeom>
          <a:solidFill>
            <a:srgbClr val="FFFFFF">
              <a:alpha val="8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58" name="Line"/>
          <p:cNvSpPr/>
          <p:nvPr/>
        </p:nvSpPr>
        <p:spPr>
          <a:xfrm flipV="1">
            <a:off x="7667625" y="1739516"/>
            <a:ext cx="1" cy="5038765"/>
          </a:xfrm>
          <a:prstGeom prst="line">
            <a:avLst/>
          </a:pr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59" name="Line"/>
          <p:cNvSpPr/>
          <p:nvPr/>
        </p:nvSpPr>
        <p:spPr>
          <a:xfrm flipV="1">
            <a:off x="287593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60" name="Line"/>
          <p:cNvSpPr/>
          <p:nvPr/>
        </p:nvSpPr>
        <p:spPr>
          <a:xfrm flipV="1">
            <a:off x="4572577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61" name="Line"/>
          <p:cNvSpPr/>
          <p:nvPr/>
        </p:nvSpPr>
        <p:spPr>
          <a:xfrm flipV="1">
            <a:off x="6269218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62" name="Line"/>
          <p:cNvSpPr/>
          <p:nvPr/>
        </p:nvSpPr>
        <p:spPr>
          <a:xfrm flipV="1">
            <a:off x="9066031" y="1739516"/>
            <a:ext cx="1" cy="503876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663" name="Compare your workspace with index or your repo" descr="Compare your workspace with index or your repo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5837" y="5536535"/>
            <a:ext cx="4105539" cy="119546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668" name="Group"/>
          <p:cNvGrpSpPr/>
          <p:nvPr/>
        </p:nvGrpSpPr>
        <p:grpSpPr>
          <a:xfrm>
            <a:off x="2869695" y="5740889"/>
            <a:ext cx="3408455" cy="961177"/>
            <a:chOff x="0" y="0"/>
            <a:chExt cx="4847580" cy="1367005"/>
          </a:xfrm>
        </p:grpSpPr>
        <p:sp>
          <p:nvSpPr>
            <p:cNvPr id="664" name="Arrow"/>
            <p:cNvSpPr/>
            <p:nvPr/>
          </p:nvSpPr>
          <p:spPr>
            <a:xfrm>
              <a:off x="1161436" y="782805"/>
              <a:ext cx="1275056" cy="584201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665" name="git diff"/>
            <p:cNvSpPr/>
            <p:nvPr/>
          </p:nvSpPr>
          <p:spPr>
            <a:xfrm>
              <a:off x="1912" y="782805"/>
              <a:ext cx="20372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17" y="18482"/>
                  </a:moveTo>
                  <a:lnTo>
                    <a:pt x="5117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5117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sz="2400" dirty="0"/>
                <a:t>      </a:t>
              </a:r>
              <a:r>
                <a:rPr sz="2400" dirty="0" err="1"/>
                <a:t>git</a:t>
              </a:r>
              <a:r>
                <a:rPr sz="2400" dirty="0"/>
                <a:t> diff</a:t>
              </a:r>
            </a:p>
          </p:txBody>
        </p:sp>
        <p:sp>
          <p:nvSpPr>
            <p:cNvPr id="666" name="Arrow"/>
            <p:cNvSpPr/>
            <p:nvPr/>
          </p:nvSpPr>
          <p:spPr>
            <a:xfrm>
              <a:off x="3572525" y="0"/>
              <a:ext cx="1275056" cy="584200"/>
            </a:xfrm>
            <a:prstGeom prst="rightArrow">
              <a:avLst>
                <a:gd name="adj1" fmla="val 71130"/>
                <a:gd name="adj2" fmla="val 82609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36"/>
            </a:p>
          </p:txBody>
        </p:sp>
        <p:sp>
          <p:nvSpPr>
            <p:cNvPr id="667" name="git diff HEAD"/>
            <p:cNvSpPr/>
            <p:nvPr/>
          </p:nvSpPr>
          <p:spPr>
            <a:xfrm>
              <a:off x="0" y="0"/>
              <a:ext cx="442488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56" y="18482"/>
                  </a:moveTo>
                  <a:lnTo>
                    <a:pt x="2356" y="21600"/>
                  </a:lnTo>
                  <a:lnTo>
                    <a:pt x="0" y="10800"/>
                  </a:lnTo>
                  <a:lnTo>
                    <a:pt x="2356" y="0"/>
                  </a:lnTo>
                  <a:lnTo>
                    <a:pt x="2356" y="3118"/>
                  </a:lnTo>
                  <a:lnTo>
                    <a:pt x="21600" y="3118"/>
                  </a:lnTo>
                  <a:lnTo>
                    <a:pt x="21600" y="18482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sz="2400" dirty="0"/>
                <a:t>      </a:t>
              </a:r>
              <a:r>
                <a:rPr sz="2400" dirty="0" err="1"/>
                <a:t>git</a:t>
              </a:r>
              <a:r>
                <a:rPr sz="2400" dirty="0"/>
                <a:t> diff 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441924"/>
      </p:ext>
    </p:extLst>
  </p:cSld>
  <p:clrMapOvr>
    <a:masterClrMapping/>
  </p:clrMapOvr>
  <p:transition spd="med" advTm="988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Collaboration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only one branch [master]</a:t>
            </a:r>
          </a:p>
          <a:p>
            <a:pPr lvl="1"/>
            <a:r>
              <a:rPr lang="en-US" dirty="0"/>
              <a:t>Simple &amp; basic usage model</a:t>
            </a:r>
          </a:p>
          <a:p>
            <a:pPr lvl="1"/>
            <a:r>
              <a:rPr lang="en-US" dirty="0"/>
              <a:t>Good for the small teams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Code review workflow</a:t>
            </a:r>
          </a:p>
          <a:p>
            <a:pPr lvl="1"/>
            <a:r>
              <a:rPr lang="en-US" dirty="0"/>
              <a:t>Collaboration models for many open source projects</a:t>
            </a:r>
          </a:p>
          <a:p>
            <a:pPr lvl="1"/>
            <a:r>
              <a:rPr lang="en-US" dirty="0"/>
              <a:t>Convenient for getting feedbacks on your code changes.</a:t>
            </a:r>
          </a:p>
        </p:txBody>
      </p:sp>
    </p:spTree>
    <p:extLst>
      <p:ext uri="{BB962C8B-B14F-4D97-AF65-F5344CB8AC3E}">
        <p14:creationId xmlns:p14="http://schemas.microsoft.com/office/powerpoint/2010/main" val="1794586784"/>
      </p:ext>
    </p:extLst>
  </p:cSld>
  <p:clrMapOvr>
    <a:masterClrMapping/>
  </p:clrMapOvr>
  <p:transition spd="med" advTm="34713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pointer to one of commits in a repository</a:t>
            </a:r>
          </a:p>
          <a:p>
            <a:r>
              <a:rPr lang="en-US" dirty="0"/>
              <a:t>By default, you are given a </a:t>
            </a:r>
            <a:r>
              <a:rPr lang="en-US" b="1" dirty="0">
                <a:solidFill>
                  <a:schemeClr val="accent1"/>
                </a:solidFill>
              </a:rPr>
              <a:t>master</a:t>
            </a:r>
            <a:r>
              <a:rPr lang="en-US" dirty="0"/>
              <a:t> branch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806700"/>
            <a:ext cx="8102600" cy="405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4195" y="4068200"/>
            <a:ext cx="4594302" cy="146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27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 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Prepare your local branch</a:t>
            </a:r>
          </a:p>
          <a:p>
            <a:r>
              <a:rPr lang="en-US" dirty="0"/>
              <a:t>2. Work on your </a:t>
            </a:r>
            <a:r>
              <a:rPr lang="en-US" b="1" dirty="0">
                <a:solidFill>
                  <a:srgbClr val="0070C0"/>
                </a:solidFill>
              </a:rPr>
              <a:t>CL</a:t>
            </a:r>
            <a:r>
              <a:rPr lang="en-US" dirty="0"/>
              <a:t> (code change list) on the local branch</a:t>
            </a:r>
          </a:p>
          <a:p>
            <a:r>
              <a:rPr lang="en-US" dirty="0"/>
              <a:t>3. Commit your CL to the local repo</a:t>
            </a:r>
          </a:p>
          <a:p>
            <a:r>
              <a:rPr lang="en-US" dirty="0"/>
              <a:t>4. Push your CL to the remote repo</a:t>
            </a:r>
          </a:p>
          <a:p>
            <a:r>
              <a:rPr lang="en-US" dirty="0"/>
              <a:t>5. Create a pull request for your CL</a:t>
            </a:r>
          </a:p>
          <a:p>
            <a:r>
              <a:rPr lang="en-US" dirty="0"/>
              <a:t>6. Get code reviews from your team members and improve your CL</a:t>
            </a:r>
          </a:p>
          <a:p>
            <a:r>
              <a:rPr lang="en-US" dirty="0"/>
              <a:t>7. Iterate 2, 3, 4, 5, 6</a:t>
            </a:r>
            <a:r>
              <a:rPr lang="en-US" b="1" dirty="0"/>
              <a:t> </a:t>
            </a:r>
            <a:r>
              <a:rPr lang="en-US" dirty="0"/>
              <a:t>until you get LGTM </a:t>
            </a:r>
          </a:p>
          <a:p>
            <a:r>
              <a:rPr lang="en-US" dirty="0"/>
              <a:t>8. Merge your branch with the base one (master)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71"/>
    </mc:Choice>
    <mc:Fallback xmlns="">
      <p:transition spd="slow" advTm="8307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Step1: Prepare Your Local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Clone or sync your local repository with the origin/master 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clone [Your Clone URL] (Only for the initialization)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" y="2934847"/>
            <a:ext cx="10980990" cy="32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0"/>
    </mc:Choice>
    <mc:Fallback xmlns="">
      <p:transition spd="slow" advTm="3934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5" y="0"/>
            <a:ext cx="10515600" cy="1325563"/>
          </a:xfrm>
        </p:spPr>
        <p:txBody>
          <a:bodyPr/>
          <a:lstStyle/>
          <a:p>
            <a:r>
              <a:rPr lang="en-US" dirty="0"/>
              <a:t>WF Step2: Commit Your CL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10" y="1021320"/>
            <a:ext cx="9638371" cy="5747472"/>
          </a:xfrm>
        </p:spPr>
      </p:pic>
    </p:spTree>
    <p:extLst>
      <p:ext uri="{BB962C8B-B14F-4D97-AF65-F5344CB8AC3E}">
        <p14:creationId xmlns:p14="http://schemas.microsoft.com/office/powerpoint/2010/main" val="14523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9"/>
    </mc:Choice>
    <mc:Fallback xmlns="">
      <p:transition spd="slow" advTm="18819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Step3: Push Your CL to The Remote Repo.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8710"/>
            <a:ext cx="11062767" cy="4542089"/>
          </a:xfrm>
        </p:spPr>
      </p:pic>
    </p:spTree>
    <p:extLst>
      <p:ext uri="{BB962C8B-B14F-4D97-AF65-F5344CB8AC3E}">
        <p14:creationId xmlns:p14="http://schemas.microsoft.com/office/powerpoint/2010/main" val="1311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0"/>
    </mc:Choice>
    <mc:Fallback xmlns="">
      <p:transition spd="slow" advTm="101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Version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Disadvantages </a:t>
            </a:r>
          </a:p>
          <a:p>
            <a:pPr lvl="1"/>
            <a:r>
              <a:rPr lang="en-US" dirty="0"/>
              <a:t>Committing your changes to a remote server is slow. </a:t>
            </a:r>
          </a:p>
          <a:p>
            <a:pPr lvl="1"/>
            <a:r>
              <a:rPr lang="en-US" dirty="0"/>
              <a:t>You always need a network connection for your small changes.</a:t>
            </a:r>
          </a:p>
          <a:p>
            <a:pPr lvl="1"/>
            <a:r>
              <a:rPr lang="en-US" dirty="0"/>
              <a:t>Incomplete(experimental) your code change cannot be committed. (Why?)</a:t>
            </a:r>
          </a:p>
          <a:p>
            <a:pPr lvl="1"/>
            <a:r>
              <a:rPr lang="en-US" dirty="0"/>
              <a:t>Inconvenient to share your incomplete code to get feedbacks from others.</a:t>
            </a:r>
          </a:p>
          <a:p>
            <a:pPr lvl="1"/>
            <a:r>
              <a:rPr lang="en-US" dirty="0"/>
              <a:t>Merging is painful?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0743" y="4853524"/>
            <a:ext cx="9990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good for a large project that requires participations from many people!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1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20"/>
    </mc:Choice>
    <mc:Fallback xmlns="">
      <p:transition spd="slow" advTm="167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Step4: Create a Pull Request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7" y="1468785"/>
            <a:ext cx="10073995" cy="5198829"/>
          </a:xfrm>
        </p:spPr>
      </p:pic>
      <p:pic>
        <p:nvPicPr>
          <p:cNvPr id="5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7226" y="1690688"/>
            <a:ext cx="1109230" cy="9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5"/>
    </mc:Choice>
    <mc:Fallback xmlns="">
      <p:transition spd="slow" advTm="13485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815897"/>
            <a:ext cx="12043142" cy="5094249"/>
          </a:xfrm>
          <a:prstGeom prst="rect">
            <a:avLst/>
          </a:prstGeom>
        </p:spPr>
      </p:pic>
      <p:pic>
        <p:nvPicPr>
          <p:cNvPr id="6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2849" y="4172999"/>
            <a:ext cx="1109230" cy="9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"/>
    </mc:Choice>
    <mc:Fallback xmlns="">
      <p:transition spd="slow" advTm="1182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Step5: Perform Code Review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0" y="1401879"/>
            <a:ext cx="8707244" cy="5196400"/>
          </a:xfrm>
        </p:spPr>
      </p:pic>
    </p:spTree>
    <p:extLst>
      <p:ext uri="{BB962C8B-B14F-4D97-AF65-F5344CB8AC3E}">
        <p14:creationId xmlns:p14="http://schemas.microsoft.com/office/powerpoint/2010/main" val="6962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"/>
    </mc:Choice>
    <mc:Fallback xmlns="">
      <p:transition spd="slow" advTm="816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Revise Your Code &amp; Push it Again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70" y="1515828"/>
            <a:ext cx="9469260" cy="5342172"/>
          </a:xfrm>
        </p:spPr>
      </p:pic>
    </p:spTree>
    <p:extLst>
      <p:ext uri="{BB962C8B-B14F-4D97-AF65-F5344CB8AC3E}">
        <p14:creationId xmlns:p14="http://schemas.microsoft.com/office/powerpoint/2010/main" val="20910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9"/>
    </mc:Choice>
    <mc:Fallback xmlns="">
      <p:transition spd="slow" advTm="6519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Iterate Until You get a </a:t>
            </a:r>
            <a:r>
              <a:rPr lang="en-US" b="1" dirty="0">
                <a:solidFill>
                  <a:schemeClr val="accent6"/>
                </a:solidFill>
              </a:rPr>
              <a:t>LGTM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51193"/>
            <a:ext cx="9473026" cy="5100202"/>
          </a:xfrm>
          <a:prstGeom prst="rect">
            <a:avLst/>
          </a:prstGeom>
        </p:spPr>
      </p:pic>
      <p:pic>
        <p:nvPicPr>
          <p:cNvPr id="5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8397" y="5213303"/>
            <a:ext cx="1109230" cy="963660"/>
          </a:xfrm>
          <a:prstGeom prst="rect">
            <a:avLst/>
          </a:prstGeom>
        </p:spPr>
      </p:pic>
      <p:pic>
        <p:nvPicPr>
          <p:cNvPr id="6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8117" y="2073974"/>
            <a:ext cx="1109230" cy="9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5"/>
    </mc:Choice>
    <mc:Fallback xmlns="">
      <p:transition spd="slow" advTm="13075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8. Let’s Merge Yours With Master Branch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484"/>
            <a:ext cx="11107859" cy="4932014"/>
          </a:xfrm>
        </p:spPr>
      </p:pic>
      <p:pic>
        <p:nvPicPr>
          <p:cNvPr id="5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4658" y="5041025"/>
            <a:ext cx="1109230" cy="9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"/>
    </mc:Choice>
    <mc:Fallback xmlns="">
      <p:transition spd="slow" advTm="2002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6257-1CB3-1446-885B-BAA61A20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just submitted the CL!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98AF-610E-BD49-B2EA-7B98D41B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D8F53-41D7-3049-AE7E-1FF47A0B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34" y="1825625"/>
            <a:ext cx="8521931" cy="47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2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F20F-67A6-5049-8D31-196E2DF5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Branch Management Scenario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9D24-9AB2-C243-AC3D-06E3D731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64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Prepare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master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dev </a:t>
            </a:r>
            <a:r>
              <a:rPr lang="en-US" dirty="0"/>
              <a:t>branch</a:t>
            </a:r>
          </a:p>
          <a:p>
            <a:pPr lvl="1"/>
            <a:r>
              <a:rPr lang="en-US" dirty="0"/>
              <a:t>All development commits are submitted to </a:t>
            </a:r>
            <a:r>
              <a:rPr lang="en-US" dirty="0">
                <a:solidFill>
                  <a:srgbClr val="FF0000"/>
                </a:solidFill>
              </a:rPr>
              <a:t>dev </a:t>
            </a:r>
            <a:r>
              <a:rPr lang="en-US" dirty="0"/>
              <a:t>branch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master </a:t>
            </a:r>
            <a:r>
              <a:rPr lang="en-US" dirty="0"/>
              <a:t>holds the production version to be released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/>
              <a:t>When the </a:t>
            </a:r>
            <a:r>
              <a:rPr lang="en-US" dirty="0">
                <a:solidFill>
                  <a:srgbClr val="FF0000"/>
                </a:solidFill>
              </a:rPr>
              <a:t>dev </a:t>
            </a:r>
            <a:r>
              <a:rPr lang="en-US" dirty="0"/>
              <a:t>code is ready to be released, they are merged into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master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Feature</a:t>
            </a:r>
            <a:r>
              <a:rPr lang="en-US" dirty="0"/>
              <a:t> branch</a:t>
            </a:r>
          </a:p>
          <a:p>
            <a:pPr lvl="1"/>
            <a:r>
              <a:rPr lang="en-US" dirty="0"/>
              <a:t>It is designed to implement a specific feature</a:t>
            </a:r>
          </a:p>
          <a:p>
            <a:pPr lvl="1"/>
            <a:r>
              <a:rPr lang="en-US" dirty="0"/>
              <a:t> Branching from </a:t>
            </a:r>
            <a:r>
              <a:rPr lang="en-US" dirty="0">
                <a:solidFill>
                  <a:srgbClr val="FF0000"/>
                </a:solidFill>
              </a:rPr>
              <a:t>dev, </a:t>
            </a:r>
            <a:r>
              <a:rPr lang="en-US" dirty="0"/>
              <a:t>They are merged into </a:t>
            </a:r>
            <a:r>
              <a:rPr lang="en-US" dirty="0">
                <a:solidFill>
                  <a:srgbClr val="FF0000"/>
                </a:solidFill>
              </a:rPr>
              <a:t>dev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Release</a:t>
            </a:r>
            <a:r>
              <a:rPr lang="en-US" dirty="0"/>
              <a:t> branch</a:t>
            </a:r>
          </a:p>
          <a:p>
            <a:pPr lvl="1"/>
            <a:r>
              <a:rPr lang="en-US" dirty="0"/>
              <a:t>It is designed to release a production binary </a:t>
            </a:r>
          </a:p>
          <a:p>
            <a:pPr lvl="1"/>
            <a:r>
              <a:rPr lang="en-US" dirty="0"/>
              <a:t>Branching from </a:t>
            </a:r>
            <a:r>
              <a:rPr lang="en-US" dirty="0">
                <a:solidFill>
                  <a:srgbClr val="FF0000"/>
                </a:solidFill>
              </a:rPr>
              <a:t>dev, </a:t>
            </a:r>
            <a:r>
              <a:rPr lang="en-US" dirty="0"/>
              <a:t>They are merged into </a:t>
            </a:r>
            <a:r>
              <a:rPr lang="en-US" dirty="0">
                <a:solidFill>
                  <a:srgbClr val="FF0000"/>
                </a:solidFill>
              </a:rPr>
              <a:t>dev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master</a:t>
            </a:r>
          </a:p>
          <a:p>
            <a:pPr lvl="1"/>
            <a:r>
              <a:rPr lang="en-US" dirty="0"/>
              <a:t>While preparing </a:t>
            </a:r>
            <a:r>
              <a:rPr lang="en-US" dirty="0">
                <a:solidFill>
                  <a:srgbClr val="7030A0"/>
                </a:solidFill>
              </a:rPr>
              <a:t>Release, </a:t>
            </a:r>
            <a:r>
              <a:rPr lang="en-US" dirty="0">
                <a:solidFill>
                  <a:srgbClr val="FF0000"/>
                </a:solidFill>
              </a:rPr>
              <a:t>dev </a:t>
            </a:r>
            <a:r>
              <a:rPr lang="en-US" dirty="0"/>
              <a:t>should not be changed (Hopefully!)</a:t>
            </a:r>
          </a:p>
          <a:p>
            <a:r>
              <a:rPr lang="en-US" dirty="0">
                <a:solidFill>
                  <a:schemeClr val="accent2"/>
                </a:solidFill>
              </a:rPr>
              <a:t>Hotfix</a:t>
            </a:r>
            <a:r>
              <a:rPr lang="en-US" dirty="0"/>
              <a:t> branch</a:t>
            </a:r>
          </a:p>
          <a:p>
            <a:pPr lvl="1"/>
            <a:r>
              <a:rPr lang="en-US" dirty="0"/>
              <a:t>It is designed to fix a bug for the immediate release</a:t>
            </a:r>
          </a:p>
          <a:p>
            <a:pPr lvl="1"/>
            <a:r>
              <a:rPr lang="en-US" dirty="0"/>
              <a:t>Branching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master,</a:t>
            </a:r>
            <a:r>
              <a:rPr lang="en-US" dirty="0"/>
              <a:t> They are merged into </a:t>
            </a:r>
            <a:r>
              <a:rPr lang="en-US" dirty="0">
                <a:solidFill>
                  <a:srgbClr val="FF0000"/>
                </a:solidFill>
              </a:rPr>
              <a:t>dev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"/>
    </mc:Choice>
    <mc:Fallback xmlns="">
      <p:transition spd="slow" advTm="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F20F-67A6-5049-8D31-196E2DF5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your team is too big to handle branches, ….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9D24-9AB2-C243-AC3D-06E3D731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6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master</a:t>
            </a:r>
            <a:r>
              <a:rPr lang="en-US" dirty="0"/>
              <a:t> and </a:t>
            </a:r>
            <a:r>
              <a:rPr lang="en-US" dirty="0" err="1">
                <a:solidFill>
                  <a:srgbClr val="FF0000"/>
                </a:solidFill>
              </a:rPr>
              <a:t>yourown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branch</a:t>
            </a:r>
          </a:p>
          <a:p>
            <a:pPr lvl="1"/>
            <a:r>
              <a:rPr lang="en-US" dirty="0"/>
              <a:t>Each member makes a change to his/her </a:t>
            </a:r>
            <a:r>
              <a:rPr lang="en-US" dirty="0" err="1">
                <a:solidFill>
                  <a:srgbClr val="FF0000"/>
                </a:solidFill>
              </a:rPr>
              <a:t>yourown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branch</a:t>
            </a:r>
          </a:p>
          <a:p>
            <a:pPr lvl="1"/>
            <a:r>
              <a:rPr lang="en-US" dirty="0"/>
              <a:t>Merge </a:t>
            </a:r>
            <a:r>
              <a:rPr lang="en-US" dirty="0" err="1">
                <a:solidFill>
                  <a:srgbClr val="FF0000"/>
                </a:solidFill>
              </a:rPr>
              <a:t>yourown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branch into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master</a:t>
            </a:r>
            <a:endParaRPr lang="en-US" dirty="0"/>
          </a:p>
          <a:p>
            <a:pPr lvl="1"/>
            <a:r>
              <a:rPr lang="en-US" dirty="0"/>
              <a:t>No other branch!</a:t>
            </a:r>
          </a:p>
          <a:p>
            <a:pPr lvl="1"/>
            <a:endParaRPr lang="en-US" dirty="0"/>
          </a:p>
          <a:p>
            <a:r>
              <a:rPr lang="en-US" dirty="0"/>
              <a:t>The key idea is for your colleagues to see other changes as soon as possible!</a:t>
            </a:r>
          </a:p>
          <a:p>
            <a:pPr lvl="1"/>
            <a:r>
              <a:rPr lang="en-US" dirty="0"/>
              <a:t>If other member makes a mistake, you should see it immediately </a:t>
            </a:r>
          </a:p>
          <a:p>
            <a:pPr lvl="1"/>
            <a:r>
              <a:rPr lang="en-US" dirty="0"/>
              <a:t>If other member implements a feature, your code should be based on the new code base.</a:t>
            </a:r>
          </a:p>
          <a:p>
            <a:pPr lvl="1"/>
            <a:r>
              <a:rPr lang="en-US" dirty="0">
                <a:hlinkClick r:id="rId3"/>
              </a:rPr>
              <a:t>https://docs.microsoft.com/en-us/vsts/repos/git/git-branching-guidance?view=vsts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01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use </a:t>
            </a:r>
            <a:r>
              <a:rPr lang="en-US" dirty="0" err="1"/>
              <a:t>Git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corporation uses different tools for their code review work flows</a:t>
            </a:r>
          </a:p>
          <a:p>
            <a:pPr lvl="1"/>
            <a:r>
              <a:rPr lang="en-US" dirty="0"/>
              <a:t>Google &amp; Facebook has their own tools and methods</a:t>
            </a:r>
          </a:p>
          <a:p>
            <a:pPr lvl="1"/>
            <a:r>
              <a:rPr lang="en-US" dirty="0"/>
              <a:t>Microsoft uses </a:t>
            </a:r>
            <a:r>
              <a:rPr lang="en-US" dirty="0" err="1"/>
              <a:t>Git</a:t>
            </a:r>
            <a:r>
              <a:rPr lang="en-US" dirty="0"/>
              <a:t> to manage their products and source code</a:t>
            </a:r>
          </a:p>
          <a:p>
            <a:pPr lvl="1"/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Advice: Pick one or two! Use and improve the tools  </a:t>
            </a:r>
          </a:p>
          <a:p>
            <a:pPr lvl="1"/>
            <a:r>
              <a:rPr lang="en-US" dirty="0"/>
              <a:t>It takes a time to train employees to learn a tool</a:t>
            </a:r>
          </a:p>
          <a:p>
            <a:pPr lvl="1"/>
            <a:r>
              <a:rPr lang="en-US" dirty="0"/>
              <a:t>Good and convenient tools make code reviews much easier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2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Version Control System (DVCS)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6" y="1690688"/>
            <a:ext cx="9812867" cy="5062339"/>
          </a:xfrm>
        </p:spPr>
      </p:pic>
      <p:sp>
        <p:nvSpPr>
          <p:cNvPr id="5" name="Rectangle 4"/>
          <p:cNvSpPr/>
          <p:nvPr/>
        </p:nvSpPr>
        <p:spPr>
          <a:xfrm>
            <a:off x="1049867" y="1540933"/>
            <a:ext cx="4351866" cy="110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38"/>
    </mc:Choice>
    <mc:Fallback xmlns="">
      <p:transition spd="slow" advTm="65438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is a popular distributed version control system</a:t>
            </a:r>
          </a:p>
          <a:p>
            <a:pPr lvl="1"/>
            <a:r>
              <a:rPr lang="en-US" dirty="0"/>
              <a:t>Has been used for many popular open source projects</a:t>
            </a:r>
          </a:p>
          <a:p>
            <a:endParaRPr lang="en-US" dirty="0"/>
          </a:p>
          <a:p>
            <a:r>
              <a:rPr lang="en-US" dirty="0"/>
              <a:t>Code review </a:t>
            </a:r>
            <a:r>
              <a:rPr lang="en-US" dirty="0" err="1"/>
              <a:t>Git</a:t>
            </a:r>
            <a:r>
              <a:rPr lang="en-US" dirty="0"/>
              <a:t> work flow</a:t>
            </a:r>
          </a:p>
          <a:p>
            <a:pPr lvl="1"/>
            <a:r>
              <a:rPr lang="en-US" dirty="0"/>
              <a:t>Create your own workspace and branch</a:t>
            </a:r>
          </a:p>
          <a:p>
            <a:pPr lvl="1"/>
            <a:r>
              <a:rPr lang="en-US" dirty="0"/>
              <a:t>Implement your CL on on your branch</a:t>
            </a:r>
          </a:p>
          <a:p>
            <a:pPr lvl="1"/>
            <a:r>
              <a:rPr lang="en-US" dirty="0"/>
              <a:t>Push your CL to the branch on the remote repository</a:t>
            </a:r>
          </a:p>
          <a:p>
            <a:pPr lvl="1"/>
            <a:r>
              <a:rPr lang="en-US" dirty="0"/>
              <a:t>Create a pull request to the base branch for a code review</a:t>
            </a:r>
          </a:p>
          <a:p>
            <a:pPr lvl="1"/>
            <a:r>
              <a:rPr lang="en-US" dirty="0"/>
              <a:t>After </a:t>
            </a:r>
            <a:r>
              <a:rPr lang="en-US" b="1" dirty="0">
                <a:solidFill>
                  <a:schemeClr val="accent6"/>
                </a:solidFill>
              </a:rPr>
              <a:t>LGTM</a:t>
            </a:r>
            <a:r>
              <a:rPr lang="en-US" dirty="0"/>
              <a:t>, merge your pull request to master branch</a:t>
            </a:r>
          </a:p>
        </p:txBody>
      </p:sp>
    </p:spTree>
    <p:extLst>
      <p:ext uri="{BB962C8B-B14F-4D97-AF65-F5344CB8AC3E}">
        <p14:creationId xmlns:p14="http://schemas.microsoft.com/office/powerpoint/2010/main" val="800360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Google Engineering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077450" cy="2741612"/>
          </a:xfrm>
        </p:spPr>
        <p:txBody>
          <a:bodyPr>
            <a:normAutofit/>
          </a:bodyPr>
          <a:lstStyle/>
          <a:p>
            <a:pPr algn="r" fontAlgn="base"/>
            <a:r>
              <a:rPr lang="en-US" altLang="ko-KR" i="1" dirty="0">
                <a:solidFill>
                  <a:srgbClr val="FF0000"/>
                </a:solidFill>
              </a:rPr>
              <a:t>Referenced from </a:t>
            </a:r>
          </a:p>
          <a:p>
            <a:pPr algn="r" fontAlgn="base"/>
            <a:r>
              <a:rPr lang="en-US" altLang="ko-KR" i="1" dirty="0"/>
              <a:t>Software Engineering at Google</a:t>
            </a:r>
            <a:r>
              <a:rPr lang="en-US" altLang="ko-KR" dirty="0"/>
              <a:t>, Fergus Henderson </a:t>
            </a:r>
          </a:p>
          <a:p>
            <a:pPr algn="r" fontAlgn="base"/>
            <a:r>
              <a:rPr lang="en-US" altLang="ko-KR" i="1" dirty="0"/>
              <a:t>Why Google Stores Billions of Lines of Code in a Single Repository</a:t>
            </a:r>
            <a:r>
              <a:rPr lang="en-US" altLang="ko-KR" dirty="0"/>
              <a:t>, Rachel Potvin </a:t>
            </a:r>
          </a:p>
          <a:p>
            <a:pPr algn="r" fontAlgn="base"/>
            <a:r>
              <a:rPr lang="en-US" altLang="ko-KR" i="1" dirty="0"/>
              <a:t>Google Testing Blog</a:t>
            </a:r>
            <a:endParaRPr lang="en-US" altLang="ko-KR" dirty="0"/>
          </a:p>
          <a:p>
            <a:pPr algn="r" fontAlgn="base"/>
            <a:r>
              <a:rPr lang="en-US" altLang="ko-KR" i="1" dirty="0"/>
              <a:t>Test Coverage at Google</a:t>
            </a:r>
            <a:r>
              <a:rPr lang="en-US" altLang="ko-KR" dirty="0"/>
              <a:t>, Andrei </a:t>
            </a:r>
            <a:r>
              <a:rPr lang="en-US" altLang="ko-KR" dirty="0" err="1"/>
              <a:t>Chirila</a:t>
            </a:r>
            <a:endParaRPr lang="en-US" altLang="ko-KR" i="1" dirty="0"/>
          </a:p>
        </p:txBody>
      </p:sp>
    </p:spTree>
    <p:extLst>
      <p:ext uri="{BB962C8B-B14F-4D97-AF65-F5344CB8AC3E}">
        <p14:creationId xmlns:p14="http://schemas.microsoft.com/office/powerpoint/2010/main" val="3548583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Key Success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has been a successful company </a:t>
            </a:r>
          </a:p>
          <a:p>
            <a:pPr lvl="1"/>
            <a:r>
              <a:rPr lang="en-US" dirty="0"/>
              <a:t>Chrome, Android, Google Mail, Google Map, YouTube, Google Translate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Their success is based on many things</a:t>
            </a:r>
          </a:p>
          <a:p>
            <a:pPr lvl="1"/>
            <a:r>
              <a:rPr lang="en-US" dirty="0"/>
              <a:t>Enlightened leadership, smart engineers, a high hiring bar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Excellent software engineering practice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314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Google’s code is managed by a single unified repository</a:t>
            </a:r>
          </a:p>
          <a:p>
            <a:pPr lvl="1"/>
            <a:r>
              <a:rPr lang="en-US" dirty="0"/>
              <a:t>Accessible to all software engineers at Google </a:t>
            </a:r>
          </a:p>
          <a:p>
            <a:pPr lvl="1"/>
            <a:r>
              <a:rPr lang="en-US" dirty="0"/>
              <a:t>Exceptions</a:t>
            </a:r>
          </a:p>
          <a:p>
            <a:pPr lvl="2"/>
            <a:r>
              <a:rPr lang="en-US" sz="2400" dirty="0"/>
              <a:t>Security-critical projects</a:t>
            </a:r>
          </a:p>
          <a:p>
            <a:pPr lvl="2"/>
            <a:r>
              <a:rPr lang="en-US" sz="2400" dirty="0"/>
              <a:t>Large open-source projects (Chrome, Android)</a:t>
            </a:r>
          </a:p>
          <a:p>
            <a:pPr lvl="1"/>
            <a:r>
              <a:rPr lang="en-US" dirty="0"/>
              <a:t>2015 Statistics</a:t>
            </a:r>
          </a:p>
          <a:p>
            <a:pPr lvl="2"/>
            <a:r>
              <a:rPr lang="en-US" sz="2400" dirty="0"/>
              <a:t>86 terabyte repository</a:t>
            </a:r>
          </a:p>
          <a:p>
            <a:pPr lvl="2"/>
            <a:r>
              <a:rPr lang="en-US" sz="2400" dirty="0"/>
              <a:t>A billion files including 9 million source code files</a:t>
            </a:r>
          </a:p>
          <a:p>
            <a:pPr lvl="2"/>
            <a:r>
              <a:rPr lang="en-US" sz="2400" dirty="0"/>
              <a:t>2 billion LoCs</a:t>
            </a:r>
          </a:p>
          <a:p>
            <a:pPr lvl="2"/>
            <a:r>
              <a:rPr lang="en-US" sz="2400" dirty="0"/>
              <a:t>35 million commit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354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Statistics: 30K checks-ins per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1312396"/>
            <a:ext cx="9894058" cy="554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066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developers develop at the </a:t>
            </a:r>
            <a:r>
              <a:rPr lang="en-US" b="1" dirty="0"/>
              <a:t>head</a:t>
            </a:r>
            <a:r>
              <a:rPr lang="en-US" dirty="0"/>
              <a:t> of the repository</a:t>
            </a:r>
          </a:p>
          <a:p>
            <a:pPr lvl="1"/>
            <a:r>
              <a:rPr lang="en-US" dirty="0"/>
              <a:t>Because it is NOT a branch, any commit may affect other products</a:t>
            </a:r>
          </a:p>
          <a:p>
            <a:pPr lvl="1"/>
            <a:r>
              <a:rPr lang="en-US" dirty="0"/>
              <a:t>If there is a problem caused by any commit, developers can identity the problem early </a:t>
            </a:r>
          </a:p>
          <a:p>
            <a:pPr lvl="1"/>
            <a:r>
              <a:rPr lang="en-US" dirty="0"/>
              <a:t>Scenario</a:t>
            </a:r>
          </a:p>
          <a:p>
            <a:pPr lvl="2"/>
            <a:r>
              <a:rPr lang="en-US" sz="2400" dirty="0"/>
              <a:t>Developer A refactored the existing code that heavily used by many products.</a:t>
            </a:r>
          </a:p>
          <a:p>
            <a:pPr lvl="2"/>
            <a:r>
              <a:rPr lang="en-US" sz="2400" dirty="0"/>
              <a:t>Product B uses the refactored code and pushes a new release binary to the production</a:t>
            </a:r>
          </a:p>
          <a:p>
            <a:pPr lvl="2"/>
            <a:r>
              <a:rPr lang="en-US" sz="2400" dirty="0"/>
              <a:t>Product B starts crashing in production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0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Automated system tests runs continuously</a:t>
            </a:r>
          </a:p>
          <a:p>
            <a:pPr lvl="1"/>
            <a:r>
              <a:rPr lang="en-US" dirty="0"/>
              <a:t>For every single commit to any file in the transitive dependencies of the test</a:t>
            </a:r>
          </a:p>
          <a:p>
            <a:pPr lvl="1"/>
            <a:r>
              <a:rPr lang="en-US" dirty="0"/>
              <a:t>The system notifies the authors and reviewers of any change for which the tests failed</a:t>
            </a:r>
          </a:p>
          <a:p>
            <a:pPr lvl="1"/>
            <a:r>
              <a:rPr lang="en-US" dirty="0"/>
              <a:t>There is a dashboard that shows the current status of each project in the repository (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build,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build)</a:t>
            </a:r>
          </a:p>
          <a:p>
            <a:pPr lvl="1"/>
            <a:r>
              <a:rPr lang="en-US" dirty="0"/>
              <a:t>Scenario</a:t>
            </a:r>
          </a:p>
          <a:p>
            <a:pPr lvl="2"/>
            <a:r>
              <a:rPr lang="en-US" sz="2400" dirty="0"/>
              <a:t>Developer A made a CL, ran all required tests, and then submit the CL.</a:t>
            </a:r>
          </a:p>
          <a:p>
            <a:pPr lvl="2"/>
            <a:r>
              <a:rPr lang="en-US" sz="2400" dirty="0"/>
              <a:t>In the night at MTV, Developer B made a change in her project, but A’s project is dependent on B’s one. </a:t>
            </a:r>
          </a:p>
          <a:p>
            <a:pPr lvl="2"/>
            <a:r>
              <a:rPr lang="en-US" sz="2400" dirty="0"/>
              <a:t>After B’s change, Developer A is getting a series of emails notifying your project is currently failing in compiling and testing.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321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has a web-based code review tool</a:t>
            </a:r>
          </a:p>
          <a:p>
            <a:pPr lvl="1"/>
            <a:r>
              <a:rPr lang="en-US" dirty="0"/>
              <a:t>Integrated with email system, and automated static/dynamic analysis</a:t>
            </a:r>
          </a:p>
          <a:p>
            <a:pPr lvl="1"/>
            <a:r>
              <a:rPr lang="en-US" dirty="0"/>
              <a:t>Support side-by-side diffs with user interfaces</a:t>
            </a:r>
          </a:p>
          <a:p>
            <a:pPr lvl="1"/>
            <a:r>
              <a:rPr lang="en-US" dirty="0"/>
              <a:t>Scenario </a:t>
            </a:r>
          </a:p>
          <a:p>
            <a:pPr lvl="2"/>
            <a:r>
              <a:rPr lang="en-US" sz="2400" dirty="0"/>
              <a:t>Developer A completes her CL and sends it for the code review</a:t>
            </a:r>
          </a:p>
          <a:p>
            <a:pPr lvl="2"/>
            <a:r>
              <a:rPr lang="en-US" sz="2400" dirty="0"/>
              <a:t>When sending the code review with CLI commands, the system automatically runs required tests and analysis</a:t>
            </a:r>
          </a:p>
          <a:p>
            <a:pPr lvl="2"/>
            <a:r>
              <a:rPr lang="en-US" sz="2400" dirty="0"/>
              <a:t>The web-based code review tool shows that the current CL passed all necessary analyses and their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359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code changes to the main source repository must be reviewed by at least one software engineer.</a:t>
            </a:r>
          </a:p>
          <a:p>
            <a:pPr lvl="1"/>
            <a:r>
              <a:rPr lang="en-US" dirty="0"/>
              <a:t>Usually two software engineers: language readability reviewer and owner</a:t>
            </a:r>
          </a:p>
          <a:p>
            <a:pPr lvl="1"/>
            <a:r>
              <a:rPr lang="en-US" dirty="0"/>
              <a:t>How to choose your reviewers?</a:t>
            </a:r>
          </a:p>
          <a:p>
            <a:pPr lvl="2"/>
            <a:r>
              <a:rPr lang="en-US" dirty="0"/>
              <a:t>You can choose your reviewers </a:t>
            </a:r>
          </a:p>
          <a:p>
            <a:pPr lvl="2"/>
            <a:r>
              <a:rPr lang="en-US" dirty="0"/>
              <a:t>There is a system to decide your reviewers automatically</a:t>
            </a:r>
          </a:p>
          <a:p>
            <a:pPr lvl="1"/>
            <a:r>
              <a:rPr lang="en-US" dirty="0"/>
              <a:t>What if your reviewers take so long to review your CL?</a:t>
            </a:r>
          </a:p>
          <a:p>
            <a:pPr lvl="2"/>
            <a:r>
              <a:rPr lang="en-US" dirty="0"/>
              <a:t>It can slow the development process</a:t>
            </a:r>
          </a:p>
          <a:p>
            <a:pPr lvl="2"/>
            <a:r>
              <a:rPr lang="en-US" dirty="0"/>
              <a:t>Send your complicated CLs to more experienced reviewers</a:t>
            </a:r>
          </a:p>
          <a:p>
            <a:pPr lvl="2"/>
            <a:r>
              <a:rPr lang="en-US" dirty="0"/>
              <a:t>Meet the reviewers in person</a:t>
            </a:r>
          </a:p>
          <a:p>
            <a:pPr lvl="2"/>
            <a:r>
              <a:rPr lang="en-US" dirty="0"/>
              <a:t>Keep your CL short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481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testing is </a:t>
            </a:r>
            <a:r>
              <a:rPr lang="en-US" b="1" dirty="0">
                <a:solidFill>
                  <a:srgbClr val="FF0000"/>
                </a:solidFill>
              </a:rPr>
              <a:t>strongly</a:t>
            </a:r>
            <a:r>
              <a:rPr lang="en-US" dirty="0"/>
              <a:t> encouraged and prevalently practiced </a:t>
            </a:r>
          </a:p>
          <a:p>
            <a:pPr lvl="1"/>
            <a:r>
              <a:rPr lang="en-US" dirty="0"/>
              <a:t>The code review tool highlights source files without tests</a:t>
            </a:r>
          </a:p>
          <a:p>
            <a:pPr lvl="1"/>
            <a:r>
              <a:rPr lang="en-US" dirty="0"/>
              <a:t>Google has automated tools for measuring test coverage, which is available at the code review tool</a:t>
            </a:r>
          </a:p>
          <a:p>
            <a:pPr lvl="1"/>
            <a:r>
              <a:rPr lang="en-US" dirty="0"/>
              <a:t>Dependency injection technique is popular with mock objects</a:t>
            </a:r>
          </a:p>
          <a:p>
            <a:pPr lvl="1"/>
            <a:r>
              <a:rPr lang="en-US" dirty="0"/>
              <a:t>Integration and regression tests are also widely practiced</a:t>
            </a:r>
          </a:p>
          <a:p>
            <a:pPr lvl="1"/>
            <a:r>
              <a:rPr lang="en-US" dirty="0"/>
              <a:t>Scenario</a:t>
            </a:r>
          </a:p>
          <a:p>
            <a:pPr lvl="2"/>
            <a:r>
              <a:rPr lang="en-US" dirty="0"/>
              <a:t>Product A internally uses web server and </a:t>
            </a:r>
            <a:r>
              <a:rPr lang="en-US" dirty="0" err="1"/>
              <a:t>Bigtable</a:t>
            </a:r>
            <a:r>
              <a:rPr lang="en-US" dirty="0"/>
              <a:t> (Cloud NoSQL database) instances</a:t>
            </a:r>
          </a:p>
          <a:p>
            <a:pPr lvl="2"/>
            <a:r>
              <a:rPr lang="en-US" dirty="0"/>
              <a:t>All developers implement their business login in web server instances</a:t>
            </a:r>
          </a:p>
          <a:p>
            <a:pPr lvl="2"/>
            <a:r>
              <a:rPr lang="en-US" dirty="0"/>
              <a:t>How do you guarantee that Product A runs OK although </a:t>
            </a:r>
            <a:r>
              <a:rPr lang="en-US" dirty="0" err="1"/>
              <a:t>Bigtable</a:t>
            </a:r>
            <a:r>
              <a:rPr lang="en-US" dirty="0"/>
              <a:t> logic keeps changing over time?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0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Version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Disadvantages </a:t>
            </a:r>
          </a:p>
          <a:p>
            <a:pPr lvl="1"/>
            <a:r>
              <a:rPr lang="en-US" dirty="0"/>
              <a:t>May waste server storage when managing large binary files (Hard to be compressed).</a:t>
            </a:r>
          </a:p>
          <a:p>
            <a:pPr lvl="1"/>
            <a:r>
              <a:rPr lang="en-US" dirty="0"/>
              <a:t>Slow Initialization if your project has long historical commit logs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0743" y="4853524"/>
            <a:ext cx="999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Numerous open-source projects uses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Git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6"/>
    </mc:Choice>
    <mc:Fallback xmlns="">
      <p:transition spd="slow" advTm="17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coverage for projects</a:t>
            </a:r>
          </a:p>
          <a:p>
            <a:pPr lvl="1"/>
            <a:r>
              <a:rPr lang="en-US" dirty="0"/>
              <a:t>The coverage for each project is measured once per day</a:t>
            </a:r>
          </a:p>
          <a:p>
            <a:pPr lvl="1"/>
            <a:r>
              <a:rPr lang="en-US" dirty="0"/>
              <a:t>The coverage is computed on the code claimed by the project team</a:t>
            </a:r>
          </a:p>
          <a:p>
            <a:pPr lvl="1"/>
            <a:endParaRPr lang="en-US" dirty="0"/>
          </a:p>
          <a:p>
            <a:r>
              <a:rPr lang="en-US" dirty="0"/>
              <a:t>Testing coverage for commits</a:t>
            </a:r>
          </a:p>
          <a:p>
            <a:pPr lvl="1"/>
            <a:r>
              <a:rPr lang="en-US" dirty="0"/>
              <a:t>The coverage is measured for each commit at least once</a:t>
            </a:r>
          </a:p>
          <a:p>
            <a:pPr lvl="1"/>
            <a:r>
              <a:rPr lang="en-US" dirty="0"/>
              <a:t>It is a part of code review measured by the internal automatic tool</a:t>
            </a:r>
          </a:p>
          <a:p>
            <a:pPr lvl="1"/>
            <a:endParaRPr lang="en-US" dirty="0"/>
          </a:p>
          <a:p>
            <a:r>
              <a:rPr lang="en-US" dirty="0"/>
              <a:t>What is an expected coverage percentage?  </a:t>
            </a:r>
            <a:r>
              <a:rPr lang="en-US" sz="4400" b="1" dirty="0">
                <a:solidFill>
                  <a:srgbClr val="00B05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31484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pic>
        <p:nvPicPr>
          <p:cNvPr id="1026" name="Picture 2" descr="https://1.bp.blogspot.com/-cWVgcOaZRyA/U8QuI4RynII/AAAAAAAAAGc/nAbVkwYjTBg/s1600/image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204730" cy="33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-Up Arrow 4"/>
          <p:cNvSpPr/>
          <p:nvPr/>
        </p:nvSpPr>
        <p:spPr>
          <a:xfrm flipH="1">
            <a:off x="1351128" y="5090616"/>
            <a:ext cx="1105469" cy="1078173"/>
          </a:xfrm>
          <a:prstGeom prst="bentUp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3075" y="5667349"/>
            <a:ext cx="514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Uncovered code</a:t>
            </a:r>
          </a:p>
        </p:txBody>
      </p:sp>
    </p:spTree>
    <p:extLst>
      <p:ext uri="{BB962C8B-B14F-4D97-AF65-F5344CB8AC3E}">
        <p14:creationId xmlns:p14="http://schemas.microsoft.com/office/powerpoint/2010/main" val="3726094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Per-project Coverage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median is 78%, the 75th percentile 85% and 90th percentile 90%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image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3" y="1378634"/>
            <a:ext cx="10827118" cy="44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869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has an internal tool called </a:t>
            </a:r>
            <a:r>
              <a:rPr lang="en-US" dirty="0" err="1">
                <a:solidFill>
                  <a:srgbClr val="FF0000"/>
                </a:solidFill>
              </a:rPr>
              <a:t>Buganizer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Most teams track their bugs and issues via </a:t>
            </a:r>
            <a:r>
              <a:rPr lang="en-US" dirty="0" err="1"/>
              <a:t>Buganizer</a:t>
            </a:r>
            <a:endParaRPr lang="en-US" dirty="0"/>
          </a:p>
          <a:p>
            <a:pPr lvl="2"/>
            <a:r>
              <a:rPr lang="en-US" sz="2400" dirty="0"/>
              <a:t>bugs, feature requests, customer issues, processes (release or clean-ups)</a:t>
            </a:r>
          </a:p>
          <a:p>
            <a:pPr lvl="1"/>
            <a:r>
              <a:rPr lang="en-US" dirty="0"/>
              <a:t>Team members often look up the list of bugs or work items to address</a:t>
            </a:r>
          </a:p>
          <a:p>
            <a:pPr lvl="2"/>
            <a:r>
              <a:rPr lang="en-US" sz="2400" dirty="0"/>
              <a:t>Team leaders often assign such bugs or team members assign bugs to themselves </a:t>
            </a:r>
          </a:p>
          <a:p>
            <a:pPr lvl="1"/>
            <a:r>
              <a:rPr lang="en-US" dirty="0"/>
              <a:t>Many technical debts are also listed here</a:t>
            </a:r>
          </a:p>
          <a:p>
            <a:pPr lvl="2"/>
            <a:r>
              <a:rPr lang="en-US" sz="2400" dirty="0"/>
              <a:t>e.g. refactoring code, change internal libraries to optimized ones</a:t>
            </a:r>
          </a:p>
          <a:p>
            <a:pPr lvl="1"/>
            <a:r>
              <a:rPr lang="en-US" dirty="0"/>
              <a:t>All interested parties are notified via emails for any changes on a filed bug</a:t>
            </a:r>
          </a:p>
          <a:p>
            <a:pPr lvl="1"/>
            <a:r>
              <a:rPr lang="en-US" dirty="0"/>
              <a:t>Once you fix a bug or implement a new feature, close the bug.</a:t>
            </a:r>
          </a:p>
        </p:txBody>
      </p:sp>
    </p:spTree>
    <p:extLst>
      <p:ext uri="{BB962C8B-B14F-4D97-AF65-F5344CB8AC3E}">
        <p14:creationId xmlns:p14="http://schemas.microsoft.com/office/powerpoint/2010/main" val="12172942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1766"/>
          </a:xfrm>
        </p:spPr>
        <p:txBody>
          <a:bodyPr>
            <a:normAutofit/>
          </a:bodyPr>
          <a:lstStyle/>
          <a:p>
            <a:r>
              <a:rPr lang="en-US" dirty="0"/>
              <a:t>A few teams have a dedicated release engineers</a:t>
            </a:r>
          </a:p>
          <a:p>
            <a:r>
              <a:rPr lang="en-US" dirty="0"/>
              <a:t>Most teams release their binaries </a:t>
            </a:r>
            <a:r>
              <a:rPr lang="en-US" dirty="0">
                <a:solidFill>
                  <a:srgbClr val="FF0000"/>
                </a:solidFill>
              </a:rPr>
              <a:t>weekly</a:t>
            </a:r>
            <a:r>
              <a:rPr lang="en-US" dirty="0"/>
              <a:t> or even </a:t>
            </a:r>
            <a:r>
              <a:rPr lang="en-US" dirty="0">
                <a:solidFill>
                  <a:srgbClr val="FF0000"/>
                </a:solidFill>
              </a:rPr>
              <a:t>daily</a:t>
            </a:r>
          </a:p>
          <a:p>
            <a:pPr lvl="1"/>
            <a:r>
              <a:rPr lang="en-US" dirty="0"/>
              <a:t>How is this possible? (diverse test sets and automated procedures)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A workplace is synced with the latest repository snapshot with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build</a:t>
            </a:r>
          </a:p>
          <a:p>
            <a:pPr lvl="1"/>
            <a:r>
              <a:rPr lang="en-US" dirty="0"/>
              <a:t>The automated system builds a project in the workplace and packages necessary files</a:t>
            </a:r>
          </a:p>
          <a:p>
            <a:pPr lvl="1"/>
            <a:r>
              <a:rPr lang="en-US" dirty="0"/>
              <a:t>A developer pushes the packaged binary to a </a:t>
            </a:r>
            <a:r>
              <a:rPr lang="en-US" b="1" dirty="0"/>
              <a:t>staging</a:t>
            </a:r>
            <a:r>
              <a:rPr lang="en-US" dirty="0"/>
              <a:t> server</a:t>
            </a:r>
          </a:p>
          <a:p>
            <a:pPr lvl="2"/>
            <a:r>
              <a:rPr lang="en-US" dirty="0"/>
              <a:t>For integration tests by small number of users</a:t>
            </a:r>
          </a:p>
          <a:p>
            <a:pPr lvl="1"/>
            <a:r>
              <a:rPr lang="en-US" dirty="0"/>
              <a:t>A developer pushes the packaged binary to one or more </a:t>
            </a:r>
            <a:r>
              <a:rPr lang="en-US" b="1" dirty="0"/>
              <a:t>canary</a:t>
            </a:r>
            <a:r>
              <a:rPr lang="en-US" dirty="0"/>
              <a:t> servers</a:t>
            </a:r>
          </a:p>
          <a:p>
            <a:pPr lvl="2"/>
            <a:r>
              <a:rPr lang="en-US" dirty="0"/>
              <a:t>Minimize the potential risk of all blackouts</a:t>
            </a:r>
          </a:p>
          <a:p>
            <a:pPr lvl="1"/>
            <a:r>
              <a:rPr lang="en-US" dirty="0"/>
              <a:t>Finally push the binary to all </a:t>
            </a:r>
            <a:r>
              <a:rPr lang="en-US" b="1" dirty="0"/>
              <a:t>production</a:t>
            </a:r>
            <a:r>
              <a:rPr lang="en-US" dirty="0"/>
              <a:t> servers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0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Git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popular distributed version control system</a:t>
            </a:r>
          </a:p>
          <a:p>
            <a:endParaRPr lang="en-US" dirty="0"/>
          </a:p>
          <a:p>
            <a:r>
              <a:rPr lang="en-US" dirty="0"/>
              <a:t>Created by Linus Torvalds in 2005 </a:t>
            </a:r>
          </a:p>
          <a:p>
            <a:endParaRPr lang="en-US" dirty="0"/>
          </a:p>
          <a:p>
            <a:r>
              <a:rPr lang="en-US" dirty="0"/>
              <a:t>Designed for the development of the Linux Kernel</a:t>
            </a:r>
          </a:p>
          <a:p>
            <a:pPr lvl="1"/>
            <a:r>
              <a:rPr lang="en-US" dirty="0"/>
              <a:t>Collaborate with kernel developers contributing to its initial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8612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91"/>
    </mc:Choice>
    <mc:Fallback xmlns="">
      <p:transition spd="slow" advTm="1200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9393" y="1524434"/>
            <a:ext cx="7974946" cy="50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Open your account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Open your account</a:t>
            </a:r>
            <a:r>
              <a:rPr lang="en-US" dirty="0"/>
              <a:t> at </a:t>
            </a:r>
            <a:r>
              <a:rPr lang="en-US" dirty="0">
                <a:hlinkClick r:id="rId4"/>
              </a:rPr>
              <a:t>https://github.com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00" name="Connection Line" descr="Connection 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25333" y="4413630"/>
            <a:ext cx="1109230" cy="963660"/>
          </a:xfrm>
          <a:prstGeom prst="rect">
            <a:avLst/>
          </a:prstGeom>
        </p:spPr>
      </p:pic>
      <p:sp>
        <p:nvSpPr>
          <p:cNvPr id="199" name="Sunburst"/>
          <p:cNvSpPr/>
          <p:nvPr/>
        </p:nvSpPr>
        <p:spPr>
          <a:xfrm>
            <a:off x="7379948" y="5307528"/>
            <a:ext cx="911478" cy="840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463" y="4077"/>
                </a:lnTo>
                <a:lnTo>
                  <a:pt x="6667" y="823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3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3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3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3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  <p:extLst>
      <p:ext uri="{BB962C8B-B14F-4D97-AF65-F5344CB8AC3E}">
        <p14:creationId xmlns:p14="http://schemas.microsoft.com/office/powerpoint/2010/main" val="590849242"/>
      </p:ext>
    </p:extLst>
  </p:cSld>
  <p:clrMapOvr>
    <a:masterClrMapping/>
  </p:clrMapOvr>
  <p:transition spd="med" advTm="2181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10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2720</Words>
  <Application>Microsoft Office PowerPoint</Application>
  <PresentationFormat>Widescreen</PresentationFormat>
  <Paragraphs>559</Paragraphs>
  <Slides>74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Helvetica Neue Medium</vt:lpstr>
      <vt:lpstr>맑은 고딕</vt:lpstr>
      <vt:lpstr>Arial</vt:lpstr>
      <vt:lpstr>Calibri</vt:lpstr>
      <vt:lpstr>Calibri Light</vt:lpstr>
      <vt:lpstr>Mangal</vt:lpstr>
      <vt:lpstr>Office Theme</vt:lpstr>
      <vt:lpstr>Collaboration Work Flow with Git</vt:lpstr>
      <vt:lpstr>Version Control System (VCS)</vt:lpstr>
      <vt:lpstr>Centralized Version Control System</vt:lpstr>
      <vt:lpstr>Centralized Version Control System</vt:lpstr>
      <vt:lpstr>Centralized Version Control System</vt:lpstr>
      <vt:lpstr>Distributed Version Control System (DVCS)</vt:lpstr>
      <vt:lpstr>Distributed Version Control System</vt:lpstr>
      <vt:lpstr>What Is Git?</vt:lpstr>
      <vt:lpstr>Open your account at https://github.com </vt:lpstr>
      <vt:lpstr>Create your repository</vt:lpstr>
      <vt:lpstr>PowerPoint Presentation</vt:lpstr>
      <vt:lpstr>PowerPoint Presentation</vt:lpstr>
      <vt:lpstr>Git Workflow</vt:lpstr>
      <vt:lpstr>A File in Git Has 4 Stages</vt:lpstr>
      <vt:lpstr>Git Collaboration Models</vt:lpstr>
      <vt:lpstr>Get your repository (1)</vt:lpstr>
      <vt:lpstr>Get your repository (2)</vt:lpstr>
      <vt:lpstr>Get your repository (3)</vt:lpstr>
      <vt:lpstr>Create Untracked Files</vt:lpstr>
      <vt:lpstr>Create Untracked Files</vt:lpstr>
      <vt:lpstr>Stage your code change</vt:lpstr>
      <vt:lpstr>Commit your code change</vt:lpstr>
      <vt:lpstr>Check your commit log</vt:lpstr>
      <vt:lpstr>Push your repo to the remote repo</vt:lpstr>
      <vt:lpstr>Let’s Check Your Change on the GitHub</vt:lpstr>
      <vt:lpstr>Pull The Latest Changes</vt:lpstr>
      <vt:lpstr>Pull The Latest Changes</vt:lpstr>
      <vt:lpstr>When updating code…</vt:lpstr>
      <vt:lpstr>When updating code…</vt:lpstr>
      <vt:lpstr>When updating code…</vt:lpstr>
      <vt:lpstr>Git Command Cheatsheet</vt:lpstr>
      <vt:lpstr>Git Workflow</vt:lpstr>
      <vt:lpstr>Git Workflow</vt:lpstr>
      <vt:lpstr>Git Workflow</vt:lpstr>
      <vt:lpstr>Git Workflow</vt:lpstr>
      <vt:lpstr>Git Workflow</vt:lpstr>
      <vt:lpstr>Git Workflow</vt:lpstr>
      <vt:lpstr>Git Workflow</vt:lpstr>
      <vt:lpstr>Git Workflow</vt:lpstr>
      <vt:lpstr>Git Workflow</vt:lpstr>
      <vt:lpstr>Git Workflow</vt:lpstr>
      <vt:lpstr>Git Workflow</vt:lpstr>
      <vt:lpstr>Git Workflow</vt:lpstr>
      <vt:lpstr>Git Collaboration Models</vt:lpstr>
      <vt:lpstr>Git Branch</vt:lpstr>
      <vt:lpstr>Code Review Work Flow</vt:lpstr>
      <vt:lpstr>WF Step1: Prepare Your Local Branch</vt:lpstr>
      <vt:lpstr>WF Step2: Commit Your CL </vt:lpstr>
      <vt:lpstr>WF Step3: Push Your CL to The Remote Repo.</vt:lpstr>
      <vt:lpstr>WF Step4: Create a Pull Request</vt:lpstr>
      <vt:lpstr>PowerPoint Presentation</vt:lpstr>
      <vt:lpstr>WF Step5: Perform Code Review </vt:lpstr>
      <vt:lpstr>Step 6: Revise Your Code &amp; Push it Again</vt:lpstr>
      <vt:lpstr>Step 7: Iterate Until You get a LGTM</vt:lpstr>
      <vt:lpstr>Step 8. Let’s Merge Yours With Master Branch</vt:lpstr>
      <vt:lpstr>You just submitted the CL!</vt:lpstr>
      <vt:lpstr>Common Branch Management Scenario #1</vt:lpstr>
      <vt:lpstr>If your team is too big to handle branches, ….  </vt:lpstr>
      <vt:lpstr>Should we use Git?</vt:lpstr>
      <vt:lpstr>Summary</vt:lpstr>
      <vt:lpstr>Google Engineering Practice</vt:lpstr>
      <vt:lpstr>Google’s Key Success Factors</vt:lpstr>
      <vt:lpstr>The Source Repository</vt:lpstr>
      <vt:lpstr>2014 Statistics: 30K checks-ins per day</vt:lpstr>
      <vt:lpstr>The Source Repository</vt:lpstr>
      <vt:lpstr>The Source Repository</vt:lpstr>
      <vt:lpstr>Code Review</vt:lpstr>
      <vt:lpstr>Code Review</vt:lpstr>
      <vt:lpstr>Testing</vt:lpstr>
      <vt:lpstr>Testing</vt:lpstr>
      <vt:lpstr>Testing</vt:lpstr>
      <vt:lpstr>Per-project Coverage  </vt:lpstr>
      <vt:lpstr>Bug Tracking</vt:lpstr>
      <vt:lpstr>Release Engineering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Review</dc:title>
  <dc:creator>SooelSon</dc:creator>
  <cp:lastModifiedBy>spostman</cp:lastModifiedBy>
  <cp:revision>80</cp:revision>
  <dcterms:created xsi:type="dcterms:W3CDTF">2018-01-17T14:02:38Z</dcterms:created>
  <dcterms:modified xsi:type="dcterms:W3CDTF">2018-09-03T13:12:43Z</dcterms:modified>
</cp:coreProperties>
</file>